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slideLayouts/slideLayout13.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73" r:id="rId3"/>
    <p:sldId id="269" r:id="rId4"/>
    <p:sldId id="270" r:id="rId5"/>
    <p:sldId id="271" r:id="rId6"/>
    <p:sldId id="272" r:id="rId7"/>
    <p:sldId id="257" r:id="rId8"/>
    <p:sldId id="258" r:id="rId9"/>
    <p:sldId id="260" r:id="rId10"/>
    <p:sldId id="261" r:id="rId11"/>
    <p:sldId id="259" r:id="rId12"/>
    <p:sldId id="263" r:id="rId13"/>
    <p:sldId id="262"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2" d="100"/>
          <a:sy n="62" d="100"/>
        </p:scale>
        <p:origin x="-168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slide" Target="slides/slide18.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B30B1E8-F08A-3549-8042-23332D83E6B2}" type="datetimeFigureOut">
              <a:rPr lang="en-US" smtClean="0"/>
              <a:t>3/16/14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519FA9A1-1CDB-2F4E-A3F8-2BDCE7C32D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0B1E8-F08A-3549-8042-23332D83E6B2}" type="datetimeFigureOut">
              <a:rPr lang="en-US" smtClean="0"/>
              <a:t>3/16/14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AB30B1E8-F08A-3549-8042-23332D83E6B2}" type="datetimeFigureOut">
              <a:rPr lang="en-US" smtClean="0"/>
              <a:t>3/16/14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19FA9A1-1CDB-2F4E-A3F8-2BDCE7C32DE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0B1E8-F08A-3549-8042-23332D83E6B2}" type="datetimeFigureOut">
              <a:rPr lang="en-US" smtClean="0"/>
              <a:t>3/16/14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B30B1E8-F08A-3549-8042-23332D83E6B2}" type="datetimeFigureOut">
              <a:rPr lang="en-US" smtClean="0"/>
              <a:t>3/16/14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B30B1E8-F08A-3549-8042-23332D83E6B2}" type="datetimeFigureOut">
              <a:rPr lang="en-US" smtClean="0"/>
              <a:t>3/16/14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B30B1E8-F08A-3549-8042-23332D83E6B2}" type="datetimeFigureOut">
              <a:rPr lang="en-US" smtClean="0"/>
              <a:t>3/16/14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FA9A1-1CDB-2F4E-A3F8-2BDCE7C32DE0}"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AB30B1E8-F08A-3549-8042-23332D83E6B2}" type="datetimeFigureOut">
              <a:rPr lang="en-US" smtClean="0"/>
              <a:t>3/16/14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FA9A1-1CDB-2F4E-A3F8-2BDCE7C32D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B30B1E8-F08A-3549-8042-23332D83E6B2}" type="datetimeFigureOut">
              <a:rPr lang="en-US" smtClean="0"/>
              <a:t>3/16/14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519FA9A1-1CDB-2F4E-A3F8-2BDCE7C32DE0}"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AB30B1E8-F08A-3549-8042-23332D83E6B2}" type="datetimeFigureOut">
              <a:rPr lang="en-US" smtClean="0"/>
              <a:t>3/16/14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519FA9A1-1CDB-2F4E-A3F8-2BDCE7C32D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3"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Populism, Progressivism, The New Deal, and the Second World War</a:t>
            </a:r>
            <a:endParaRPr lang="en-US" dirty="0"/>
          </a:p>
        </p:txBody>
      </p:sp>
      <p:sp>
        <p:nvSpPr>
          <p:cNvPr id="3" name="Subtitle 2"/>
          <p:cNvSpPr>
            <a:spLocks noGrp="1"/>
          </p:cNvSpPr>
          <p:nvPr>
            <p:ph type="subTitle" idx="1"/>
          </p:nvPr>
        </p:nvSpPr>
        <p:spPr/>
        <p:txBody>
          <a:bodyPr/>
          <a:lstStyle/>
          <a:p>
            <a:r>
              <a:rPr lang="en-US" dirty="0" smtClean="0"/>
              <a:t>Jon Hale</a:t>
            </a:r>
          </a:p>
          <a:p>
            <a:r>
              <a:rPr lang="en-US" dirty="0" smtClean="0"/>
              <a:t>College of Charleston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ash Star 1 25 34 jpg.jpg"/>
          <p:cNvPicPr>
            <a:picLocks noChangeAspect="1"/>
          </p:cNvPicPr>
          <p:nvPr/>
        </p:nvPicPr>
        <p:blipFill>
          <a:blip r:embed="rId2"/>
          <a:stretch>
            <a:fillRect/>
          </a:stretch>
        </p:blipFill>
        <p:spPr>
          <a:xfrm>
            <a:off x="0" y="1"/>
            <a:ext cx="914399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lphabet_Soup_Program_Cartoon.gif"/>
          <p:cNvPicPr>
            <a:picLocks noGrp="1" noChangeAspect="1"/>
          </p:cNvPicPr>
          <p:nvPr>
            <p:ph idx="4294967295"/>
          </p:nvPr>
        </p:nvPicPr>
        <p:blipFill>
          <a:blip r:embed="rId2"/>
          <a:srcRect l="-28304" r="-28304"/>
          <a:stretch>
            <a:fillRect/>
          </a:stretch>
        </p:blipFill>
        <p:spPr>
          <a:xfrm>
            <a:off x="0" y="717044"/>
            <a:ext cx="9545388" cy="5715852"/>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37020708.gif"/>
          <p:cNvPicPr>
            <a:picLocks noChangeAspect="1"/>
          </p:cNvPicPr>
          <p:nvPr/>
        </p:nvPicPr>
        <p:blipFill>
          <a:blip r:embed="rId2"/>
          <a:stretch>
            <a:fillRect/>
          </a:stretch>
        </p:blipFill>
        <p:spPr>
          <a:xfrm>
            <a:off x="1766888" y="73025"/>
            <a:ext cx="605155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Huey Long “Share Our Wealth”</a:t>
            </a:r>
            <a:endParaRPr lang="en-US" dirty="0"/>
          </a:p>
        </p:txBody>
      </p:sp>
      <p:sp>
        <p:nvSpPr>
          <p:cNvPr id="3" name="Content Placeholder 2"/>
          <p:cNvSpPr>
            <a:spLocks noGrp="1"/>
          </p:cNvSpPr>
          <p:nvPr>
            <p:ph idx="1"/>
          </p:nvPr>
        </p:nvSpPr>
        <p:spPr>
          <a:xfrm>
            <a:off x="389215" y="1828800"/>
            <a:ext cx="8480798" cy="5029200"/>
          </a:xfrm>
        </p:spPr>
        <p:txBody>
          <a:bodyPr>
            <a:normAutofit fontScale="70000" lnSpcReduction="20000"/>
          </a:bodyPr>
          <a:lstStyle/>
          <a:p>
            <a:r>
              <a:rPr lang="en-US" dirty="0" smtClean="0"/>
              <a:t>1. To </a:t>
            </a:r>
            <a:r>
              <a:rPr lang="en-US" dirty="0" smtClean="0"/>
              <a:t>limit poverty by providing that every deserving family would share in the wealth of </a:t>
            </a:r>
            <a:r>
              <a:rPr lang="en-US" dirty="0" smtClean="0"/>
              <a:t>America.</a:t>
            </a:r>
          </a:p>
          <a:p>
            <a:r>
              <a:rPr lang="en-US" dirty="0" smtClean="0"/>
              <a:t>2</a:t>
            </a:r>
            <a:r>
              <a:rPr lang="en-US" dirty="0" smtClean="0"/>
              <a:t>. To limit fortunes to a few million dollars so that the rest of the American people could share in the wealth and profits of the land</a:t>
            </a:r>
            <a:r>
              <a:rPr lang="en-US" dirty="0" smtClean="0"/>
              <a:t>.</a:t>
            </a:r>
            <a:endParaRPr lang="en-US" dirty="0" smtClean="0"/>
          </a:p>
          <a:p>
            <a:r>
              <a:rPr lang="en-US" dirty="0" smtClean="0"/>
              <a:t>3</a:t>
            </a:r>
            <a:r>
              <a:rPr lang="en-US" dirty="0" smtClean="0"/>
              <a:t>. To provide old-age pensions to persons over 60 who did not earn over a certain amount, or who possessed less than $10,000 in cash or property</a:t>
            </a:r>
            <a:r>
              <a:rPr lang="en-US" dirty="0" smtClean="0"/>
              <a:t>.</a:t>
            </a:r>
          </a:p>
          <a:p>
            <a:r>
              <a:rPr lang="en-US" dirty="0" smtClean="0"/>
              <a:t>4</a:t>
            </a:r>
            <a:r>
              <a:rPr lang="en-US" dirty="0" smtClean="0"/>
              <a:t>. To limit the hours of work to such a degree that overproduction could be prevented, and workers could enjoy some of the recreations, conveniences, and luxuries of life</a:t>
            </a:r>
            <a:r>
              <a:rPr lang="en-US" dirty="0" smtClean="0"/>
              <a:t>.</a:t>
            </a:r>
          </a:p>
          <a:p>
            <a:r>
              <a:rPr lang="en-US" dirty="0" smtClean="0"/>
              <a:t>5</a:t>
            </a:r>
            <a:r>
              <a:rPr lang="en-US" dirty="0" smtClean="0"/>
              <a:t>. To balance agricultural production with what could be sold and consumed. [*To balance the problem of unemployment caused by limited agricultural production, farmers would complete public works projects during times when they were not required to produce farm products.</a:t>
            </a:r>
            <a:r>
              <a:rPr lang="en-US" dirty="0" smtClean="0"/>
              <a:t>]</a:t>
            </a:r>
          </a:p>
          <a:p>
            <a:r>
              <a:rPr lang="en-US" dirty="0" smtClean="0"/>
              <a:t>6</a:t>
            </a:r>
            <a:r>
              <a:rPr lang="en-US" dirty="0" smtClean="0"/>
              <a:t>. To care for the veterans of our wars</a:t>
            </a:r>
            <a:r>
              <a:rPr lang="en-US" dirty="0" smtClean="0"/>
              <a:t>.</a:t>
            </a:r>
          </a:p>
          <a:p>
            <a:r>
              <a:rPr lang="en-US" dirty="0" smtClean="0"/>
              <a:t>7</a:t>
            </a:r>
            <a:r>
              <a:rPr lang="en-US" dirty="0" smtClean="0"/>
              <a:t>. To acquire the tax dollars for running the government by reducing big fortunes.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Axis Powers</a:t>
            </a:r>
            <a:endParaRPr lang="en-US" dirty="0"/>
          </a:p>
        </p:txBody>
      </p:sp>
      <p:pic>
        <p:nvPicPr>
          <p:cNvPr id="3" name="Picture 2" descr="1039_l.jpg"/>
          <p:cNvPicPr>
            <a:picLocks noChangeAspect="1"/>
          </p:cNvPicPr>
          <p:nvPr/>
        </p:nvPicPr>
        <p:blipFill>
          <a:blip r:embed="rId2"/>
          <a:stretch>
            <a:fillRect/>
          </a:stretch>
        </p:blipFill>
        <p:spPr>
          <a:xfrm>
            <a:off x="3194975" y="2478088"/>
            <a:ext cx="2290064" cy="3505200"/>
          </a:xfrm>
          <a:prstGeom prst="rect">
            <a:avLst/>
          </a:prstGeom>
        </p:spPr>
      </p:pic>
      <p:pic>
        <p:nvPicPr>
          <p:cNvPr id="4" name="Picture 3" descr="images.jpeg"/>
          <p:cNvPicPr>
            <a:picLocks noChangeAspect="1"/>
          </p:cNvPicPr>
          <p:nvPr/>
        </p:nvPicPr>
        <p:blipFill>
          <a:blip r:embed="rId3"/>
          <a:stretch>
            <a:fillRect/>
          </a:stretch>
        </p:blipFill>
        <p:spPr>
          <a:xfrm>
            <a:off x="331788" y="2478088"/>
            <a:ext cx="2311400" cy="3505200"/>
          </a:xfrm>
          <a:prstGeom prst="rect">
            <a:avLst/>
          </a:prstGeom>
        </p:spPr>
      </p:pic>
      <p:pic>
        <p:nvPicPr>
          <p:cNvPr id="6" name="Picture 5" descr="article-2407479-1B8A67F6000005DC-436_634x709-1.jpg"/>
          <p:cNvPicPr>
            <a:picLocks noChangeAspect="1"/>
          </p:cNvPicPr>
          <p:nvPr/>
        </p:nvPicPr>
        <p:blipFill>
          <a:blip r:embed="rId4"/>
          <a:stretch>
            <a:fillRect/>
          </a:stretch>
        </p:blipFill>
        <p:spPr>
          <a:xfrm>
            <a:off x="5940655" y="2401909"/>
            <a:ext cx="3203345" cy="35813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L-AllForOne-p5.jpg"/>
          <p:cNvPicPr>
            <a:picLocks noChangeAspect="1"/>
          </p:cNvPicPr>
          <p:nvPr/>
        </p:nvPicPr>
        <p:blipFill>
          <a:blip r:embed="rId2"/>
          <a:stretch>
            <a:fillRect/>
          </a:stretch>
        </p:blipFill>
        <p:spPr>
          <a:xfrm>
            <a:off x="0" y="1"/>
            <a:ext cx="9143999" cy="68579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L-AllForOne-p9-1.jpg"/>
          <p:cNvPicPr>
            <a:picLocks noChangeAspect="1"/>
          </p:cNvPicPr>
          <p:nvPr/>
        </p:nvPicPr>
        <p:blipFill>
          <a:blip r:embed="rId2"/>
          <a:stretch>
            <a:fillRect/>
          </a:stretch>
        </p:blipFill>
        <p:spPr>
          <a:xfrm>
            <a:off x="1392982" y="0"/>
            <a:ext cx="6663296" cy="67992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L-AllForOne-p13.jpg"/>
          <p:cNvPicPr>
            <a:picLocks noChangeAspect="1"/>
          </p:cNvPicPr>
          <p:nvPr/>
        </p:nvPicPr>
        <p:blipFill>
          <a:blip r:embed="rId2"/>
          <a:stretch>
            <a:fillRect/>
          </a:stretch>
        </p:blipFill>
        <p:spPr>
          <a:xfrm>
            <a:off x="1234918" y="523874"/>
            <a:ext cx="6998351" cy="560171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osie-the-riveter-poster-s.jpg"/>
          <p:cNvPicPr>
            <a:picLocks noChangeAspect="1"/>
          </p:cNvPicPr>
          <p:nvPr/>
        </p:nvPicPr>
        <p:blipFill>
          <a:blip r:embed="rId2"/>
          <a:stretch>
            <a:fillRect/>
          </a:stretch>
        </p:blipFill>
        <p:spPr>
          <a:xfrm>
            <a:off x="449739" y="958968"/>
            <a:ext cx="3893085" cy="5008401"/>
          </a:xfrm>
          <a:prstGeom prst="rect">
            <a:avLst/>
          </a:prstGeom>
        </p:spPr>
      </p:pic>
      <p:pic>
        <p:nvPicPr>
          <p:cNvPr id="3" name="Picture 2" descr="DownloadedFile.jpeg"/>
          <p:cNvPicPr>
            <a:picLocks noChangeAspect="1"/>
          </p:cNvPicPr>
          <p:nvPr/>
        </p:nvPicPr>
        <p:blipFill>
          <a:blip r:embed="rId3"/>
          <a:stretch>
            <a:fillRect/>
          </a:stretch>
        </p:blipFill>
        <p:spPr>
          <a:xfrm>
            <a:off x="5072135" y="958968"/>
            <a:ext cx="3545273" cy="5008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1625" y="62753"/>
            <a:ext cx="8504238" cy="1283167"/>
          </a:xfrm>
        </p:spPr>
        <p:txBody>
          <a:bodyPr/>
          <a:lstStyle/>
          <a:p>
            <a:pPr eaLnBrk="1" hangingPunct="1"/>
            <a:r>
              <a:rPr lang="en-US" dirty="0"/>
              <a:t>Jim Crow</a:t>
            </a:r>
            <a:r>
              <a:rPr lang="en-US" dirty="0" smtClean="0"/>
              <a:t> and “Progressivism”</a:t>
            </a:r>
            <a:endParaRPr lang="en-US" dirty="0"/>
          </a:p>
        </p:txBody>
      </p:sp>
      <p:sp>
        <p:nvSpPr>
          <p:cNvPr id="18435" name="Content Placeholder 2"/>
          <p:cNvSpPr>
            <a:spLocks noGrp="1"/>
          </p:cNvSpPr>
          <p:nvPr>
            <p:ph idx="1"/>
          </p:nvPr>
        </p:nvSpPr>
        <p:spPr>
          <a:xfrm>
            <a:off x="301625" y="1527175"/>
            <a:ext cx="8504238" cy="4572000"/>
          </a:xfrm>
        </p:spPr>
        <p:txBody>
          <a:bodyPr/>
          <a:lstStyle/>
          <a:p>
            <a:pPr eaLnBrk="1" hangingPunct="1">
              <a:buFont typeface="Wingdings 2" charset="2"/>
              <a:buNone/>
            </a:pPr>
            <a:endParaRPr lang="en-US" sz="1800" dirty="0" smtClean="0">
              <a:latin typeface="Bookman Old Style" charset="0"/>
            </a:endParaRPr>
          </a:p>
          <a:p>
            <a:pPr eaLnBrk="1" hangingPunct="1"/>
            <a:r>
              <a:rPr lang="en-US" sz="2000" dirty="0" smtClean="0">
                <a:latin typeface="Bookman Old Style"/>
                <a:cs typeface="Bookman Old Style"/>
              </a:rPr>
              <a:t>“The object of the amendment was undoubtedly to enforce the absolute equality of the two races before the law, but in the nature of things it could not have been intended to abolish distinctions based upon color, or to enforce social, as distinguished from political equality”</a:t>
            </a:r>
          </a:p>
          <a:p>
            <a:pPr lvl="1">
              <a:buNone/>
            </a:pPr>
            <a:endParaRPr lang="en-US" i="1" dirty="0" smtClean="0">
              <a:latin typeface="Bookman Old Style"/>
              <a:cs typeface="Bookman Old Style"/>
            </a:endParaRPr>
          </a:p>
          <a:p>
            <a:pPr lvl="1">
              <a:buNone/>
            </a:pPr>
            <a:r>
              <a:rPr lang="en-US" sz="2200" i="1" dirty="0" smtClean="0">
                <a:latin typeface="Bookman Old Style"/>
                <a:cs typeface="Bookman Old Style"/>
              </a:rPr>
              <a:t>	</a:t>
            </a:r>
            <a:r>
              <a:rPr lang="en-US" sz="1800" i="1" dirty="0" smtClean="0">
                <a:latin typeface="Bookman Old Style"/>
                <a:cs typeface="Bookman Old Style"/>
              </a:rPr>
              <a:t>- </a:t>
            </a:r>
            <a:r>
              <a:rPr lang="en-US" sz="1800" i="1" dirty="0" err="1" smtClean="0">
                <a:latin typeface="Bookman Old Style" charset="0"/>
              </a:rPr>
              <a:t>Plessy</a:t>
            </a:r>
            <a:r>
              <a:rPr lang="en-US" sz="1800" i="1" dirty="0" smtClean="0">
                <a:latin typeface="Bookman Old Style" charset="0"/>
              </a:rPr>
              <a:t> </a:t>
            </a:r>
            <a:r>
              <a:rPr lang="en-US" sz="1800" i="1" dirty="0" err="1" smtClean="0">
                <a:latin typeface="Bookman Old Style" charset="0"/>
              </a:rPr>
              <a:t>v</a:t>
            </a:r>
            <a:r>
              <a:rPr lang="en-US" sz="1800" i="1" dirty="0" smtClean="0">
                <a:latin typeface="Bookman Old Style" charset="0"/>
              </a:rPr>
              <a:t>. Ferguson </a:t>
            </a:r>
            <a:r>
              <a:rPr lang="en-US" sz="1800" dirty="0" smtClean="0">
                <a:latin typeface="Bookman Old Style" charset="0"/>
              </a:rPr>
              <a:t>(1896) </a:t>
            </a:r>
          </a:p>
          <a:p>
            <a:pPr lvl="1">
              <a:buNone/>
            </a:pPr>
            <a:endParaRPr lang="en-US" sz="1800" dirty="0" smtClean="0"/>
          </a:p>
          <a:p>
            <a:pPr lvl="1" eaLnBrk="1" hangingPunct="1">
              <a:buFont typeface="Wingdings" charset="2"/>
              <a:buNone/>
            </a:pPr>
            <a:endParaRPr lang="en-US" sz="1600" dirty="0">
              <a:latin typeface="Bookman Old Style" charset="0"/>
            </a:endParaRPr>
          </a:p>
        </p:txBody>
      </p:sp>
      <p:pic>
        <p:nvPicPr>
          <p:cNvPr id="18436" name="Picture 6"/>
          <p:cNvPicPr>
            <a:picLocks noChangeAspect="1"/>
          </p:cNvPicPr>
          <p:nvPr/>
        </p:nvPicPr>
        <p:blipFill>
          <a:blip r:embed="rId2"/>
          <a:srcRect/>
          <a:stretch>
            <a:fillRect/>
          </a:stretch>
        </p:blipFill>
        <p:spPr bwMode="auto">
          <a:xfrm>
            <a:off x="6084050" y="3669655"/>
            <a:ext cx="2721813" cy="2429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Suffrage</a:t>
            </a:r>
            <a:endParaRPr lang="en-US" dirty="0"/>
          </a:p>
        </p:txBody>
      </p:sp>
      <p:sp>
        <p:nvSpPr>
          <p:cNvPr id="3" name="Content Placeholder 2"/>
          <p:cNvSpPr>
            <a:spLocks noGrp="1"/>
          </p:cNvSpPr>
          <p:nvPr>
            <p:ph sz="quarter" idx="1"/>
          </p:nvPr>
        </p:nvSpPr>
        <p:spPr>
          <a:xfrm>
            <a:off x="457200" y="1920240"/>
            <a:ext cx="4233869" cy="4937760"/>
          </a:xfrm>
        </p:spPr>
        <p:txBody>
          <a:bodyPr/>
          <a:lstStyle/>
          <a:p>
            <a:r>
              <a:rPr lang="en-US" dirty="0" smtClean="0"/>
              <a:t>Carrie Chapman Catt (1859-1947)</a:t>
            </a:r>
          </a:p>
          <a:p>
            <a:pPr lvl="1"/>
            <a:r>
              <a:rPr lang="en-US" dirty="0" smtClean="0"/>
              <a:t>National American Woman Suffrage Association (NAWSA)</a:t>
            </a:r>
          </a:p>
          <a:p>
            <a:pPr lvl="1">
              <a:buNone/>
            </a:pPr>
            <a:endParaRPr lang="en-US" dirty="0" smtClean="0"/>
          </a:p>
          <a:p>
            <a:pPr lvl="1">
              <a:buNone/>
            </a:pPr>
            <a:endParaRPr lang="en-US" dirty="0" smtClean="0"/>
          </a:p>
          <a:p>
            <a:r>
              <a:rPr lang="en-US" dirty="0" smtClean="0"/>
              <a:t>Alice Paul (1885-1977)</a:t>
            </a:r>
          </a:p>
          <a:p>
            <a:pPr lvl="1"/>
            <a:r>
              <a:rPr lang="en-US" dirty="0" smtClean="0"/>
              <a:t>National Women’s Party (1917)</a:t>
            </a:r>
          </a:p>
          <a:p>
            <a:pPr lvl="1"/>
            <a:r>
              <a:rPr lang="en-US" dirty="0" smtClean="0"/>
              <a:t>More radical strategies</a:t>
            </a:r>
            <a:endParaRPr lang="en-US" dirty="0"/>
          </a:p>
        </p:txBody>
      </p:sp>
      <p:pic>
        <p:nvPicPr>
          <p:cNvPr id="4" name="Picture 3" descr="220px-Carrie_Chapman_Catt.jpg"/>
          <p:cNvPicPr>
            <a:picLocks noChangeAspect="1"/>
          </p:cNvPicPr>
          <p:nvPr/>
        </p:nvPicPr>
        <p:blipFill>
          <a:blip r:embed="rId2"/>
          <a:stretch>
            <a:fillRect/>
          </a:stretch>
        </p:blipFill>
        <p:spPr>
          <a:xfrm>
            <a:off x="6089904" y="1649426"/>
            <a:ext cx="1949704" cy="2445992"/>
          </a:xfrm>
          <a:prstGeom prst="rect">
            <a:avLst/>
          </a:prstGeom>
        </p:spPr>
      </p:pic>
      <p:pic>
        <p:nvPicPr>
          <p:cNvPr id="5" name="Picture 4" descr="DownloadedFile-5.jpeg"/>
          <p:cNvPicPr>
            <a:picLocks noChangeAspect="1"/>
          </p:cNvPicPr>
          <p:nvPr/>
        </p:nvPicPr>
        <p:blipFill>
          <a:blip r:embed="rId3"/>
          <a:stretch>
            <a:fillRect/>
          </a:stretch>
        </p:blipFill>
        <p:spPr>
          <a:xfrm>
            <a:off x="6089904" y="4576248"/>
            <a:ext cx="2271611" cy="22817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00055r.jpg"/>
          <p:cNvPicPr>
            <a:picLocks noChangeAspect="1"/>
          </p:cNvPicPr>
          <p:nvPr/>
        </p:nvPicPr>
        <p:blipFill>
          <a:blip r:embed="rId2"/>
          <a:stretch>
            <a:fillRect/>
          </a:stretch>
        </p:blipFill>
        <p:spPr>
          <a:xfrm>
            <a:off x="508000" y="177800"/>
            <a:ext cx="8128000" cy="6502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reat-Migration.jpg"/>
          <p:cNvPicPr>
            <a:picLocks noChangeAspect="1"/>
          </p:cNvPicPr>
          <p:nvPr/>
        </p:nvPicPr>
        <p:blipFill>
          <a:blip r:embed="rId2"/>
          <a:stretch>
            <a:fillRect/>
          </a:stretch>
        </p:blipFill>
        <p:spPr>
          <a:xfrm>
            <a:off x="0" y="0"/>
            <a:ext cx="9228138"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reat Migration numbers.pn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7274" y="62753"/>
            <a:ext cx="8419343" cy="1283167"/>
          </a:xfrm>
        </p:spPr>
        <p:txBody>
          <a:bodyPr/>
          <a:lstStyle/>
          <a:p>
            <a:r>
              <a:rPr lang="en-US" dirty="0" smtClean="0">
                <a:effectLst>
                  <a:outerShdw blurRad="38100" dist="38100" dir="2700000" algn="tl">
                    <a:srgbClr val="000000">
                      <a:alpha val="43137"/>
                    </a:srgbClr>
                  </a:outerShdw>
                </a:effectLst>
                <a:latin typeface="+mn-lt"/>
              </a:rPr>
              <a:t>FDR Inaugural Address</a:t>
            </a:r>
            <a:endParaRPr lang="en-US"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a:buNone/>
            </a:pPr>
            <a:r>
              <a:rPr lang="en-US" dirty="0" smtClean="0"/>
              <a:t>“Our </a:t>
            </a:r>
            <a:r>
              <a:rPr lang="en-US" dirty="0" smtClean="0"/>
              <a:t>Constitution is so simple and practical that it </a:t>
            </a:r>
            <a:r>
              <a:rPr lang="en-US" dirty="0" smtClean="0"/>
              <a:t>is possible </a:t>
            </a:r>
            <a:r>
              <a:rPr lang="en-US" dirty="0" smtClean="0"/>
              <a:t>always to meet extraordinary needs by changes in emphasis and arrangement without loss of essential form. That is why our constitutional system has proved itself the most superbly enduring political mechanism the modern world has produced. It has met every stress of vast expansion of territory, of foreign wars, of bitter internal strife, of world relations</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a:t>
            </a:r>
            <a:endParaRPr lang="en-US" dirty="0"/>
          </a:p>
        </p:txBody>
      </p:sp>
      <p:sp>
        <p:nvSpPr>
          <p:cNvPr id="3" name="Content Placeholder 2"/>
          <p:cNvSpPr>
            <a:spLocks noGrp="1"/>
          </p:cNvSpPr>
          <p:nvPr>
            <p:ph idx="1"/>
          </p:nvPr>
        </p:nvSpPr>
        <p:spPr>
          <a:xfrm>
            <a:off x="779463" y="1828800"/>
            <a:ext cx="4382762" cy="4297363"/>
          </a:xfrm>
        </p:spPr>
        <p:txBody>
          <a:bodyPr/>
          <a:lstStyle/>
          <a:p>
            <a:pPr>
              <a:buNone/>
            </a:pPr>
            <a:endParaRPr lang="en-US" dirty="0" smtClean="0"/>
          </a:p>
          <a:p>
            <a:pPr>
              <a:buNone/>
            </a:pPr>
            <a:r>
              <a:rPr lang="en-US" dirty="0" smtClean="0"/>
              <a:t>“I </a:t>
            </a:r>
            <a:r>
              <a:rPr lang="en-US" dirty="0" smtClean="0"/>
              <a:t>shall ask the Congress for the one remaining instrument to meet the crisis -- broad Executive power to wage a war against the emergency, as great as the power that would be given to me if we were in fact invaded by a foreign foe</a:t>
            </a:r>
            <a:r>
              <a:rPr lang="en-US" dirty="0" smtClean="0"/>
              <a:t>.”</a:t>
            </a:r>
            <a:endParaRPr lang="en-US" dirty="0"/>
          </a:p>
        </p:txBody>
      </p:sp>
      <p:pic>
        <p:nvPicPr>
          <p:cNvPr id="4" name="Picture 3" descr="fdr2.jpg"/>
          <p:cNvPicPr>
            <a:picLocks noChangeAspect="1"/>
          </p:cNvPicPr>
          <p:nvPr/>
        </p:nvPicPr>
        <p:blipFill>
          <a:blip r:embed="rId2"/>
          <a:stretch>
            <a:fillRect/>
          </a:stretch>
        </p:blipFill>
        <p:spPr>
          <a:xfrm>
            <a:off x="5449015" y="2236019"/>
            <a:ext cx="3346740" cy="33467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33031001.GIF"/>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71</TotalTime>
  <Words>450</Words>
  <Application>Microsoft Macintosh PowerPoint</Application>
  <PresentationFormat>On-screen Show (4:3)</PresentationFormat>
  <Paragraphs>30</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Precedent</vt:lpstr>
      <vt:lpstr>Populism, Progressivism, The New Deal, and the Second World War</vt:lpstr>
      <vt:lpstr>Jim Crow and “Progressivism”</vt:lpstr>
      <vt:lpstr>Women’s Suffrage</vt:lpstr>
      <vt:lpstr>Slide 4</vt:lpstr>
      <vt:lpstr>Slide 5</vt:lpstr>
      <vt:lpstr>Slide 6</vt:lpstr>
      <vt:lpstr>FDR Inaugural Address</vt:lpstr>
      <vt:lpstr>The New Deal</vt:lpstr>
      <vt:lpstr>Slide 9</vt:lpstr>
      <vt:lpstr>Slide 10</vt:lpstr>
      <vt:lpstr>Slide 11</vt:lpstr>
      <vt:lpstr>Slide 12</vt:lpstr>
      <vt:lpstr>Huey Long “Share Our Wealth”</vt:lpstr>
      <vt:lpstr>Axis Powers</vt:lpstr>
      <vt:lpstr>Slide 15</vt:lpstr>
      <vt:lpstr>Slide 16</vt:lpstr>
      <vt:lpstr>Slide 17</vt:lpstr>
      <vt:lpstr>Slide 18</vt:lpstr>
    </vt:vector>
  </TitlesOfParts>
  <Company>Muskingum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Progressivism, The New Deal, and the Second World War</dc:title>
  <dc:creator>Jon Hale</dc:creator>
  <cp:lastModifiedBy>Jon Hale</cp:lastModifiedBy>
  <cp:revision>1</cp:revision>
  <dcterms:created xsi:type="dcterms:W3CDTF">2014-03-16T18:54:57Z</dcterms:created>
  <dcterms:modified xsi:type="dcterms:W3CDTF">2014-03-16T20:06:33Z</dcterms:modified>
</cp:coreProperties>
</file>