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4" r:id="rId5"/>
    <p:sldId id="263" r:id="rId6"/>
    <p:sldId id="259" r:id="rId7"/>
    <p:sldId id="260" r:id="rId8"/>
    <p:sldId id="261" r:id="rId9"/>
    <p:sldId id="262"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608" y="-4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A3E030E-FA63-46E9-A4BB-76C7849B43F9}" type="datetimeFigureOut">
              <a:rPr lang="en-US" smtClean="0"/>
              <a:t>2/10/2015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F4A1884B-A06D-4F50-BFB7-BD841CCFF981}"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3E030E-FA63-46E9-A4BB-76C7849B43F9}"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1884B-A06D-4F50-BFB7-BD841CCFF98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3E030E-FA63-46E9-A4BB-76C7849B43F9}"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1884B-A06D-4F50-BFB7-BD841CCFF98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A3E030E-FA63-46E9-A4BB-76C7849B43F9}"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1884B-A06D-4F50-BFB7-BD841CCFF981}"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A3E030E-FA63-46E9-A4BB-76C7849B43F9}" type="datetimeFigureOut">
              <a:rPr lang="en-US" smtClean="0"/>
              <a:t>2/10/2015</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F4A1884B-A06D-4F50-BFB7-BD841CCFF98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A3E030E-FA63-46E9-A4BB-76C7849B43F9}" type="datetimeFigureOut">
              <a:rPr lang="en-US" smtClean="0"/>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A1884B-A06D-4F50-BFB7-BD841CCFF981}"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A3E030E-FA63-46E9-A4BB-76C7849B43F9}" type="datetimeFigureOut">
              <a:rPr lang="en-US" smtClean="0"/>
              <a:t>2/10/2015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A1884B-A06D-4F50-BFB7-BD841CCFF981}"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A3E030E-FA63-46E9-A4BB-76C7849B43F9}" type="datetimeFigureOut">
              <a:rPr lang="en-US" smtClean="0"/>
              <a:t>2/10/2015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A1884B-A06D-4F50-BFB7-BD841CCFF98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3E030E-FA63-46E9-A4BB-76C7849B43F9}" type="datetimeFigureOut">
              <a:rPr lang="en-US" smtClean="0"/>
              <a:t>2/10/2015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A1884B-A06D-4F50-BFB7-BD841CCFF98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A3E030E-FA63-46E9-A4BB-76C7849B43F9}" type="datetimeFigureOut">
              <a:rPr lang="en-US" smtClean="0"/>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A1884B-A06D-4F50-BFB7-BD841CCFF981}"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A3E030E-FA63-46E9-A4BB-76C7849B43F9}" type="datetimeFigureOut">
              <a:rPr lang="en-US" smtClean="0"/>
              <a:t>2/10/2015</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F4A1884B-A06D-4F50-BFB7-BD841CCFF981}"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A3E030E-FA63-46E9-A4BB-76C7849B43F9}" type="datetimeFigureOut">
              <a:rPr lang="en-US" smtClean="0"/>
              <a:t>2/10/2015</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4A1884B-A06D-4F50-BFB7-BD841CCFF98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Henry VIII: A “Good” Catholic?</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2325" y="3048000"/>
            <a:ext cx="2876550" cy="3445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6379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2400" cy="1143000"/>
          </a:xfrm>
        </p:spPr>
        <p:txBody>
          <a:bodyPr/>
          <a:lstStyle/>
          <a:p>
            <a:pPr algn="ctr"/>
            <a:r>
              <a:rPr lang="en-US" b="1" dirty="0" smtClean="0">
                <a:solidFill>
                  <a:srgbClr val="FF0000"/>
                </a:solidFill>
              </a:rPr>
              <a:t>Dating the King’s Conscience</a:t>
            </a:r>
            <a:endParaRPr lang="en-US" b="1" dirty="0">
              <a:solidFill>
                <a:srgbClr val="FF0000"/>
              </a:solidFill>
            </a:endParaRPr>
          </a:p>
        </p:txBody>
      </p:sp>
      <p:sp>
        <p:nvSpPr>
          <p:cNvPr id="3" name="Content Placeholder 2"/>
          <p:cNvSpPr>
            <a:spLocks noGrp="1"/>
          </p:cNvSpPr>
          <p:nvPr>
            <p:ph sz="quarter" idx="1"/>
          </p:nvPr>
        </p:nvSpPr>
        <p:spPr>
          <a:xfrm>
            <a:off x="685800" y="1447800"/>
            <a:ext cx="7772400" cy="4572000"/>
          </a:xfrm>
        </p:spPr>
        <p:txBody>
          <a:bodyPr>
            <a:normAutofit/>
          </a:bodyPr>
          <a:lstStyle/>
          <a:p>
            <a:pPr>
              <a:lnSpc>
                <a:spcPct val="80000"/>
              </a:lnSpc>
            </a:pPr>
            <a:r>
              <a:rPr lang="en-US" sz="2800" dirty="0" smtClean="0"/>
              <a:t>First documented evidence of an annulment justified on grounds of conscience in May 1527</a:t>
            </a:r>
          </a:p>
          <a:p>
            <a:pPr>
              <a:lnSpc>
                <a:spcPct val="80000"/>
              </a:lnSpc>
            </a:pPr>
            <a:r>
              <a:rPr lang="en-US" sz="2800" dirty="0" smtClean="0"/>
              <a:t>Many historians believe Henry thought of ending the marriage as early as 1518, the year of the queen’s last pregnancy</a:t>
            </a:r>
          </a:p>
          <a:p>
            <a:pPr>
              <a:lnSpc>
                <a:spcPct val="80000"/>
              </a:lnSpc>
            </a:pPr>
            <a:r>
              <a:rPr lang="en-US" sz="2800" dirty="0" smtClean="0"/>
              <a:t>Edward Stafford, Duke of Buckingham, at his </a:t>
            </a:r>
            <a:r>
              <a:rPr lang="en-US" sz="2800" smtClean="0"/>
              <a:t>treason </a:t>
            </a:r>
            <a:r>
              <a:rPr lang="en-US" sz="2800" smtClean="0"/>
              <a:t>trial </a:t>
            </a:r>
            <a:r>
              <a:rPr lang="en-US" sz="2800" dirty="0" smtClean="0"/>
              <a:t>in 1520 stated God was punishing Henry for his tainted marriage</a:t>
            </a:r>
          </a:p>
          <a:p>
            <a:pPr>
              <a:lnSpc>
                <a:spcPct val="80000"/>
              </a:lnSpc>
            </a:pPr>
            <a:r>
              <a:rPr lang="en-US" sz="2800" dirty="0" smtClean="0"/>
              <a:t>Catherine reached menopause some time in 1524</a:t>
            </a:r>
            <a:endParaRPr lang="en-US" sz="2800" dirty="0"/>
          </a:p>
        </p:txBody>
      </p:sp>
    </p:spTree>
    <p:extLst>
      <p:ext uri="{BB962C8B-B14F-4D97-AF65-F5344CB8AC3E}">
        <p14:creationId xmlns:p14="http://schemas.microsoft.com/office/powerpoint/2010/main" val="4210640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48600" cy="1143000"/>
          </a:xfrm>
        </p:spPr>
        <p:txBody>
          <a:bodyPr>
            <a:normAutofit fontScale="90000"/>
          </a:bodyPr>
          <a:lstStyle/>
          <a:p>
            <a:pPr algn="ctr"/>
            <a:r>
              <a:rPr lang="en-US" b="1" dirty="0" smtClean="0">
                <a:solidFill>
                  <a:srgbClr val="FF0000"/>
                </a:solidFill>
              </a:rPr>
              <a:t>Wolsey’s Attempt to Solve “Problem”</a:t>
            </a:r>
            <a:endParaRPr lang="en-US" b="1" dirty="0">
              <a:solidFill>
                <a:srgbClr val="FF0000"/>
              </a:solidFill>
            </a:endParaRPr>
          </a:p>
        </p:txBody>
      </p:sp>
      <p:sp>
        <p:nvSpPr>
          <p:cNvPr id="3" name="Content Placeholder 2"/>
          <p:cNvSpPr>
            <a:spLocks noGrp="1"/>
          </p:cNvSpPr>
          <p:nvPr>
            <p:ph sz="quarter" idx="1"/>
          </p:nvPr>
        </p:nvSpPr>
        <p:spPr>
          <a:xfrm>
            <a:off x="609600" y="1401762"/>
            <a:ext cx="7924800" cy="4572000"/>
          </a:xfrm>
        </p:spPr>
        <p:txBody>
          <a:bodyPr>
            <a:noAutofit/>
          </a:bodyPr>
          <a:lstStyle/>
          <a:p>
            <a:pPr>
              <a:lnSpc>
                <a:spcPct val="80000"/>
              </a:lnSpc>
            </a:pPr>
            <a:r>
              <a:rPr lang="en-US" sz="2800" dirty="0" smtClean="0"/>
              <a:t>In May 1527 in his role as papal legate Wolsey summoned Henry to appear before him and his canon lawyers to answer the charge that he was living in sin with his late brother’s widow</a:t>
            </a:r>
          </a:p>
          <a:p>
            <a:pPr>
              <a:lnSpc>
                <a:spcPct val="80000"/>
              </a:lnSpc>
            </a:pPr>
            <a:r>
              <a:rPr lang="en-US" sz="2800" dirty="0" smtClean="0"/>
              <a:t>Wolsey asked Henry to produce the papal bull of dispensation and he discovered several “canonical weaknesses in the bull”</a:t>
            </a:r>
          </a:p>
          <a:p>
            <a:pPr>
              <a:lnSpc>
                <a:spcPct val="80000"/>
              </a:lnSpc>
            </a:pPr>
            <a:r>
              <a:rPr lang="en-US" sz="2800" dirty="0" smtClean="0"/>
              <a:t>But this maneuver depended on Catherine not knowing of the hearing because she had right to appeal any decision to Rome (and of course she found out and </a:t>
            </a:r>
            <a:r>
              <a:rPr lang="en-US" sz="2800" dirty="0" smtClean="0"/>
              <a:t>appealed</a:t>
            </a:r>
            <a:r>
              <a:rPr lang="en-US" sz="2800" dirty="0" smtClean="0"/>
              <a:t>)</a:t>
            </a:r>
          </a:p>
          <a:p>
            <a:pPr>
              <a:lnSpc>
                <a:spcPct val="80000"/>
              </a:lnSpc>
            </a:pPr>
            <a:r>
              <a:rPr lang="en-US" sz="2800" dirty="0" smtClean="0"/>
              <a:t>Even the clerics couldn’t agree on proper interpretation of canon law since Deuteronomy 25:5 commanded men to take their brother’s childless widow and breed children</a:t>
            </a:r>
            <a:endParaRPr lang="en-US" sz="2800" dirty="0"/>
          </a:p>
        </p:txBody>
      </p:sp>
    </p:spTree>
    <p:extLst>
      <p:ext uri="{BB962C8B-B14F-4D97-AF65-F5344CB8AC3E}">
        <p14:creationId xmlns:p14="http://schemas.microsoft.com/office/powerpoint/2010/main" val="35156666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848600" cy="1143000"/>
          </a:xfrm>
        </p:spPr>
        <p:txBody>
          <a:bodyPr/>
          <a:lstStyle/>
          <a:p>
            <a:pPr algn="ctr"/>
            <a:r>
              <a:rPr lang="en-US" b="1" dirty="0" smtClean="0">
                <a:solidFill>
                  <a:srgbClr val="FF0000"/>
                </a:solidFill>
              </a:rPr>
              <a:t>Political Complications</a:t>
            </a:r>
            <a:endParaRPr lang="en-US" b="1" dirty="0">
              <a:solidFill>
                <a:srgbClr val="FF0000"/>
              </a:solidFill>
            </a:endParaRPr>
          </a:p>
        </p:txBody>
      </p:sp>
      <p:sp>
        <p:nvSpPr>
          <p:cNvPr id="3" name="Content Placeholder 2"/>
          <p:cNvSpPr>
            <a:spLocks noGrp="1"/>
          </p:cNvSpPr>
          <p:nvPr>
            <p:ph sz="quarter" idx="1"/>
          </p:nvPr>
        </p:nvSpPr>
        <p:spPr>
          <a:xfrm>
            <a:off x="685800" y="1447800"/>
            <a:ext cx="7848600" cy="4572000"/>
          </a:xfrm>
        </p:spPr>
        <p:txBody>
          <a:bodyPr>
            <a:normAutofit fontScale="92500" lnSpcReduction="20000"/>
          </a:bodyPr>
          <a:lstStyle/>
          <a:p>
            <a:pPr>
              <a:lnSpc>
                <a:spcPct val="90000"/>
              </a:lnSpc>
            </a:pPr>
            <a:r>
              <a:rPr lang="en-US" dirty="0" smtClean="0"/>
              <a:t>Situation in Rome was not favorable to Henry’s cause</a:t>
            </a:r>
          </a:p>
          <a:p>
            <a:pPr>
              <a:lnSpc>
                <a:spcPct val="90000"/>
              </a:lnSpc>
            </a:pPr>
            <a:r>
              <a:rPr lang="en-US" dirty="0" smtClean="0"/>
              <a:t>The Pope, Clement VII, had been taken prisoner by the imperial troops of Charles V (Catherine of Aragon’s nephew)</a:t>
            </a:r>
          </a:p>
          <a:p>
            <a:pPr>
              <a:lnSpc>
                <a:spcPct val="90000"/>
              </a:lnSpc>
            </a:pPr>
            <a:r>
              <a:rPr lang="en-US" dirty="0" smtClean="0"/>
              <a:t>Pope Clement only acted in 1528 when French troops drove Charles’ troops out of Rome – he agreed to authorize a hearing of the case in London.</a:t>
            </a:r>
          </a:p>
          <a:p>
            <a:pPr>
              <a:lnSpc>
                <a:spcPct val="90000"/>
              </a:lnSpc>
            </a:pPr>
            <a:r>
              <a:rPr lang="en-US" dirty="0" smtClean="0"/>
              <a:t>Two cardinals – Wolsey and </a:t>
            </a:r>
            <a:r>
              <a:rPr lang="en-US" dirty="0" err="1" smtClean="0"/>
              <a:t>Campeggio</a:t>
            </a:r>
            <a:r>
              <a:rPr lang="en-US" dirty="0" smtClean="0"/>
              <a:t>, were to hear the arguments for and against the marriage and rule on its soundness on behalf of the Pope</a:t>
            </a:r>
          </a:p>
          <a:p>
            <a:pPr>
              <a:lnSpc>
                <a:spcPct val="90000"/>
              </a:lnSpc>
            </a:pPr>
            <a:r>
              <a:rPr lang="en-US" dirty="0" smtClean="0"/>
              <a:t>Legatine Court convened on June 18, 1529 but Cardinal </a:t>
            </a:r>
            <a:r>
              <a:rPr lang="en-US" dirty="0" err="1" smtClean="0"/>
              <a:t>Campeggio</a:t>
            </a:r>
            <a:r>
              <a:rPr lang="en-US" dirty="0" smtClean="0"/>
              <a:t> had been given secret instructions to “decide nothing, for the Emperor is victorious and we cannot afford to provoke him”</a:t>
            </a:r>
          </a:p>
          <a:p>
            <a:pPr>
              <a:lnSpc>
                <a:spcPct val="90000"/>
              </a:lnSpc>
            </a:pPr>
            <a:r>
              <a:rPr lang="en-US" dirty="0" smtClean="0"/>
              <a:t>Pressure from Charles V forced Clement to move the case to Rome</a:t>
            </a:r>
          </a:p>
          <a:p>
            <a:pPr>
              <a:lnSpc>
                <a:spcPct val="90000"/>
              </a:lnSpc>
            </a:pPr>
            <a:r>
              <a:rPr lang="en-US" dirty="0" smtClean="0"/>
              <a:t>Wolsey fell from power as a result</a:t>
            </a:r>
            <a:endParaRPr lang="en-US" dirty="0"/>
          </a:p>
        </p:txBody>
      </p:sp>
    </p:spTree>
    <p:extLst>
      <p:ext uri="{BB962C8B-B14F-4D97-AF65-F5344CB8AC3E}">
        <p14:creationId xmlns:p14="http://schemas.microsoft.com/office/powerpoint/2010/main" val="1702163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2400" cy="1143000"/>
          </a:xfrm>
        </p:spPr>
        <p:txBody>
          <a:bodyPr/>
          <a:lstStyle/>
          <a:p>
            <a:pPr algn="ctr"/>
            <a:r>
              <a:rPr lang="en-US" b="1" dirty="0" smtClean="0">
                <a:solidFill>
                  <a:srgbClr val="FF0000"/>
                </a:solidFill>
              </a:rPr>
              <a:t>Need for Urgency</a:t>
            </a:r>
            <a:endParaRPr lang="en-US" b="1" dirty="0">
              <a:solidFill>
                <a:srgbClr val="FF0000"/>
              </a:solidFill>
            </a:endParaRPr>
          </a:p>
        </p:txBody>
      </p:sp>
      <p:sp>
        <p:nvSpPr>
          <p:cNvPr id="3" name="Content Placeholder 2"/>
          <p:cNvSpPr>
            <a:spLocks noGrp="1"/>
          </p:cNvSpPr>
          <p:nvPr>
            <p:ph sz="quarter" idx="1"/>
          </p:nvPr>
        </p:nvSpPr>
        <p:spPr>
          <a:xfrm>
            <a:off x="685800" y="1447800"/>
            <a:ext cx="7772400" cy="4572000"/>
          </a:xfrm>
        </p:spPr>
        <p:txBody>
          <a:bodyPr>
            <a:normAutofit/>
          </a:bodyPr>
          <a:lstStyle/>
          <a:p>
            <a:pPr>
              <a:lnSpc>
                <a:spcPct val="80000"/>
              </a:lnSpc>
            </a:pPr>
            <a:r>
              <a:rPr lang="en-US" sz="2800" dirty="0" smtClean="0"/>
              <a:t>Anne finally gave in to Henry’s desires and in December 1532 she became pregnant</a:t>
            </a:r>
          </a:p>
          <a:p>
            <a:pPr>
              <a:lnSpc>
                <a:spcPct val="80000"/>
              </a:lnSpc>
            </a:pPr>
            <a:r>
              <a:rPr lang="en-US" sz="2800" dirty="0" smtClean="0"/>
              <a:t>Elizabeth I’s chronicler later gave the marriage date as</a:t>
            </a:r>
            <a:br>
              <a:rPr lang="en-US" sz="2800" dirty="0" smtClean="0"/>
            </a:br>
            <a:r>
              <a:rPr lang="en-US" sz="2800" dirty="0" smtClean="0"/>
              <a:t>November 1532 but most</a:t>
            </a:r>
            <a:br>
              <a:rPr lang="en-US" sz="2800" dirty="0" smtClean="0"/>
            </a:br>
            <a:r>
              <a:rPr lang="en-US" sz="2800" dirty="0" smtClean="0"/>
              <a:t>historians believed the </a:t>
            </a:r>
            <a:br>
              <a:rPr lang="en-US" sz="2800" dirty="0" smtClean="0"/>
            </a:br>
            <a:r>
              <a:rPr lang="en-US" sz="2800" dirty="0" smtClean="0"/>
              <a:t>couple were married </a:t>
            </a:r>
            <a:br>
              <a:rPr lang="en-US" sz="2800" dirty="0" smtClean="0"/>
            </a:br>
            <a:r>
              <a:rPr lang="en-US" sz="2800" dirty="0" smtClean="0"/>
              <a:t>secretly in January </a:t>
            </a:r>
            <a:r>
              <a:rPr lang="en-US" sz="2800" dirty="0" smtClean="0"/>
              <a:t>1533</a:t>
            </a:r>
            <a:r>
              <a:rPr lang="en-US" sz="2800" dirty="0" smtClean="0"/>
              <a:t>.</a:t>
            </a:r>
            <a:endParaRPr lang="en-US" sz="28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1472" y="2819400"/>
            <a:ext cx="3004728" cy="3242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6208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2400" cy="1143000"/>
          </a:xfrm>
        </p:spPr>
        <p:txBody>
          <a:bodyPr/>
          <a:lstStyle/>
          <a:p>
            <a:pPr algn="ctr"/>
            <a:r>
              <a:rPr lang="en-US" b="1" dirty="0" smtClean="0">
                <a:solidFill>
                  <a:srgbClr val="FF0000"/>
                </a:solidFill>
              </a:rPr>
              <a:t>An English Church</a:t>
            </a:r>
            <a:endParaRPr lang="en-US" b="1" dirty="0">
              <a:solidFill>
                <a:srgbClr val="FF0000"/>
              </a:solidFill>
            </a:endParaRPr>
          </a:p>
        </p:txBody>
      </p:sp>
      <p:sp>
        <p:nvSpPr>
          <p:cNvPr id="3" name="Content Placeholder 2"/>
          <p:cNvSpPr>
            <a:spLocks noGrp="1"/>
          </p:cNvSpPr>
          <p:nvPr>
            <p:ph sz="quarter" idx="1"/>
          </p:nvPr>
        </p:nvSpPr>
        <p:spPr>
          <a:xfrm>
            <a:off x="685800" y="1447800"/>
            <a:ext cx="7772400" cy="4572000"/>
          </a:xfrm>
        </p:spPr>
        <p:txBody>
          <a:bodyPr>
            <a:normAutofit/>
          </a:bodyPr>
          <a:lstStyle/>
          <a:p>
            <a:pPr>
              <a:lnSpc>
                <a:spcPct val="90000"/>
              </a:lnSpc>
            </a:pPr>
            <a:r>
              <a:rPr lang="en-US" dirty="0" smtClean="0"/>
              <a:t>Early in 1533 Archbishop William </a:t>
            </a:r>
            <a:r>
              <a:rPr lang="en-US" dirty="0" err="1" smtClean="0"/>
              <a:t>Warham</a:t>
            </a:r>
            <a:r>
              <a:rPr lang="en-US" dirty="0" smtClean="0"/>
              <a:t> was replaced as Archbishop of Canterbury by Thomas Cranmer, a man with Lutheran sympathies</a:t>
            </a:r>
          </a:p>
          <a:p>
            <a:pPr>
              <a:lnSpc>
                <a:spcPct val="90000"/>
              </a:lnSpc>
            </a:pPr>
            <a:r>
              <a:rPr lang="en-US" dirty="0" smtClean="0"/>
              <a:t>In April 1533 parliament ruled that all spiritual cases “shall be from henceforth…definitely adjudged and determined within the King’s jurisdiction and authority [and] not elsewhere.”</a:t>
            </a:r>
          </a:p>
          <a:p>
            <a:pPr>
              <a:lnSpc>
                <a:spcPct val="90000"/>
              </a:lnSpc>
            </a:pPr>
            <a:r>
              <a:rPr lang="en-US" dirty="0" smtClean="0"/>
              <a:t>In May 1533 an ecclesiastical court ruled Henry’s marriage to Catherine (now Dowager Princess of Wales) was null and void.</a:t>
            </a:r>
          </a:p>
          <a:p>
            <a:pPr>
              <a:lnSpc>
                <a:spcPct val="90000"/>
              </a:lnSpc>
            </a:pPr>
            <a:r>
              <a:rPr lang="en-US" dirty="0" smtClean="0"/>
              <a:t>On June 1, 1533 Anne Boleyn was crowned Queen</a:t>
            </a:r>
            <a:endParaRPr lang="en-US" dirty="0"/>
          </a:p>
        </p:txBody>
      </p:sp>
    </p:spTree>
    <p:extLst>
      <p:ext uri="{BB962C8B-B14F-4D97-AF65-F5344CB8AC3E}">
        <p14:creationId xmlns:p14="http://schemas.microsoft.com/office/powerpoint/2010/main" val="39026586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50838"/>
            <a:ext cx="7772400" cy="1143000"/>
          </a:xfrm>
        </p:spPr>
        <p:txBody>
          <a:bodyPr/>
          <a:lstStyle/>
          <a:p>
            <a:pPr algn="ctr"/>
            <a:r>
              <a:rPr lang="en-US" b="1" dirty="0" smtClean="0">
                <a:solidFill>
                  <a:srgbClr val="FF0000"/>
                </a:solidFill>
              </a:rPr>
              <a:t>An English Church (cont’d)</a:t>
            </a:r>
            <a:endParaRPr lang="en-US" b="1" dirty="0">
              <a:solidFill>
                <a:srgbClr val="FF0000"/>
              </a:solidFill>
            </a:endParaRPr>
          </a:p>
        </p:txBody>
      </p:sp>
      <p:sp>
        <p:nvSpPr>
          <p:cNvPr id="3" name="Content Placeholder 2"/>
          <p:cNvSpPr>
            <a:spLocks noGrp="1"/>
          </p:cNvSpPr>
          <p:nvPr>
            <p:ph sz="quarter" idx="1"/>
          </p:nvPr>
        </p:nvSpPr>
        <p:spPr>
          <a:xfrm>
            <a:off x="685800" y="1524000"/>
            <a:ext cx="7772400" cy="4572000"/>
          </a:xfrm>
        </p:spPr>
        <p:txBody>
          <a:bodyPr>
            <a:noAutofit/>
          </a:bodyPr>
          <a:lstStyle/>
          <a:p>
            <a:pPr>
              <a:lnSpc>
                <a:spcPct val="80000"/>
              </a:lnSpc>
            </a:pPr>
            <a:r>
              <a:rPr lang="en-US" sz="2800" dirty="0" smtClean="0"/>
              <a:t>Pope Clement responded by excommunicating Henry (secretly)</a:t>
            </a:r>
          </a:p>
          <a:p>
            <a:pPr>
              <a:lnSpc>
                <a:spcPct val="80000"/>
              </a:lnSpc>
            </a:pPr>
            <a:r>
              <a:rPr lang="en-US" sz="2800" dirty="0" smtClean="0"/>
              <a:t>On September 7, 1533 Queen Anne was delivered of a healthy baby – Elizabeth</a:t>
            </a:r>
          </a:p>
          <a:p>
            <a:pPr>
              <a:lnSpc>
                <a:spcPct val="80000"/>
              </a:lnSpc>
            </a:pPr>
            <a:r>
              <a:rPr lang="en-US" sz="2800" dirty="0" smtClean="0"/>
              <a:t>In November 1534 parliament passed an Act of Supremacy that made the king the “Supreme Head of the Church of England”</a:t>
            </a:r>
          </a:p>
          <a:p>
            <a:pPr>
              <a:lnSpc>
                <a:spcPct val="80000"/>
              </a:lnSpc>
            </a:pPr>
            <a:r>
              <a:rPr lang="en-US" sz="2800" dirty="0" smtClean="0"/>
              <a:t>Statute of Six Articles in 1539 clarified the doctrine of the English CATHOLIC Church</a:t>
            </a:r>
            <a:endParaRPr lang="en-US" sz="2800" dirty="0"/>
          </a:p>
        </p:txBody>
      </p:sp>
    </p:spTree>
    <p:extLst>
      <p:ext uri="{BB962C8B-B14F-4D97-AF65-F5344CB8AC3E}">
        <p14:creationId xmlns:p14="http://schemas.microsoft.com/office/powerpoint/2010/main" val="8924263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normAutofit/>
          </a:bodyPr>
          <a:lstStyle/>
          <a:p>
            <a:pPr algn="ctr"/>
            <a:r>
              <a:rPr lang="en-US" b="1" dirty="0" smtClean="0">
                <a:solidFill>
                  <a:srgbClr val="FF0000"/>
                </a:solidFill>
              </a:rPr>
              <a:t>Statute of Six Articles</a:t>
            </a:r>
            <a:br>
              <a:rPr lang="en-US" b="1" dirty="0" smtClean="0">
                <a:solidFill>
                  <a:srgbClr val="FF0000"/>
                </a:solidFill>
              </a:rPr>
            </a:br>
            <a:r>
              <a:rPr lang="en-US" sz="2000" b="1" dirty="0" smtClean="0">
                <a:solidFill>
                  <a:srgbClr val="FF0000"/>
                </a:solidFill>
              </a:rPr>
              <a:t>An Act Abolishing Diversity in Opinions</a:t>
            </a:r>
            <a:endParaRPr lang="en-US" b="1" dirty="0">
              <a:solidFill>
                <a:srgbClr val="FF0000"/>
              </a:solidFill>
            </a:endParaRPr>
          </a:p>
        </p:txBody>
      </p:sp>
      <p:sp>
        <p:nvSpPr>
          <p:cNvPr id="3" name="Content Placeholder 2"/>
          <p:cNvSpPr>
            <a:spLocks noGrp="1"/>
          </p:cNvSpPr>
          <p:nvPr>
            <p:ph sz="quarter" idx="1"/>
          </p:nvPr>
        </p:nvSpPr>
        <p:spPr>
          <a:xfrm>
            <a:off x="609600" y="1447800"/>
            <a:ext cx="7924800" cy="4724400"/>
          </a:xfrm>
        </p:spPr>
        <p:txBody>
          <a:bodyPr>
            <a:noAutofit/>
          </a:bodyPr>
          <a:lstStyle/>
          <a:p>
            <a:pPr>
              <a:lnSpc>
                <a:spcPct val="80000"/>
              </a:lnSpc>
            </a:pPr>
            <a:r>
              <a:rPr lang="en-US" sz="2400" dirty="0" smtClean="0"/>
              <a:t>First</a:t>
            </a:r>
            <a:r>
              <a:rPr lang="en-US" sz="2400" dirty="0"/>
              <a:t>, that in the most blessed Sacrament of the Altar, by the strength and efficacy of </a:t>
            </a:r>
            <a:r>
              <a:rPr lang="en-US" sz="2400" dirty="0" smtClean="0"/>
              <a:t>Christ’s </a:t>
            </a:r>
            <a:r>
              <a:rPr lang="en-US" sz="2400" dirty="0"/>
              <a:t>mighty word, it being spoken by the priest, is present really, under the form of bread and wine, the natural body and blood of Our </a:t>
            </a:r>
            <a:r>
              <a:rPr lang="en-US" sz="2400" dirty="0" err="1"/>
              <a:t>Saviour</a:t>
            </a:r>
            <a:r>
              <a:rPr lang="en-US" sz="2400" dirty="0"/>
              <a:t> </a:t>
            </a:r>
            <a:r>
              <a:rPr lang="en-US" sz="2400" dirty="0" smtClean="0"/>
              <a:t>Jesus </a:t>
            </a:r>
            <a:r>
              <a:rPr lang="en-US" sz="2400" dirty="0"/>
              <a:t>Christ, conceived of the Virgin Mary, and that after the consecration there </a:t>
            </a:r>
            <a:r>
              <a:rPr lang="en-US" sz="2400" dirty="0" err="1"/>
              <a:t>remaineth</a:t>
            </a:r>
            <a:r>
              <a:rPr lang="en-US" sz="2400" dirty="0"/>
              <a:t> no substance of bread and wine, nor any other substance but the substance of Christ, God and man</a:t>
            </a:r>
            <a:r>
              <a:rPr lang="en-US" sz="2400" dirty="0" smtClean="0"/>
              <a:t>;</a:t>
            </a:r>
            <a:endParaRPr lang="en-US" sz="2400" dirty="0"/>
          </a:p>
          <a:p>
            <a:pPr>
              <a:lnSpc>
                <a:spcPct val="80000"/>
              </a:lnSpc>
            </a:pPr>
            <a:r>
              <a:rPr lang="en-US" sz="2400" dirty="0"/>
              <a:t>Secondly, that communion in both kinds is not necessary ad </a:t>
            </a:r>
            <a:r>
              <a:rPr lang="en-US" sz="2400" dirty="0" err="1"/>
              <a:t>salutem</a:t>
            </a:r>
            <a:r>
              <a:rPr lang="en-US" sz="2400" dirty="0"/>
              <a:t>, by the law of God, to all persons; and that it is to be believed, and not doubted of, but that in the flesh, under the form of the bread, is the very blood; and with the blood, under the form of the wine, is the very flesh; as well apart, as though they were both together</a:t>
            </a:r>
            <a:r>
              <a:rPr lang="en-US" sz="2400" dirty="0" smtClean="0"/>
              <a:t>.</a:t>
            </a:r>
          </a:p>
          <a:p>
            <a:pPr>
              <a:lnSpc>
                <a:spcPct val="80000"/>
              </a:lnSpc>
            </a:pPr>
            <a:r>
              <a:rPr lang="en-US" sz="2400" dirty="0"/>
              <a:t>Thirdly, that priests after the order of priesthood received, as afore, may not marry, by the law of God.</a:t>
            </a:r>
          </a:p>
          <a:p>
            <a:pPr marL="0" indent="0">
              <a:lnSpc>
                <a:spcPct val="80000"/>
              </a:lnSpc>
              <a:buNone/>
            </a:pPr>
            <a:endParaRPr lang="en-US" sz="2400" dirty="0"/>
          </a:p>
        </p:txBody>
      </p:sp>
    </p:spTree>
    <p:extLst>
      <p:ext uri="{BB962C8B-B14F-4D97-AF65-F5344CB8AC3E}">
        <p14:creationId xmlns:p14="http://schemas.microsoft.com/office/powerpoint/2010/main" val="22073227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7924800" cy="1143000"/>
          </a:xfrm>
        </p:spPr>
        <p:txBody>
          <a:bodyPr>
            <a:normAutofit/>
          </a:bodyPr>
          <a:lstStyle/>
          <a:p>
            <a:pPr algn="ctr"/>
            <a:r>
              <a:rPr lang="en-US" b="1" dirty="0" smtClean="0">
                <a:solidFill>
                  <a:srgbClr val="FF0000"/>
                </a:solidFill>
              </a:rPr>
              <a:t>Statute of Six Articles (cont’d)</a:t>
            </a:r>
            <a:br>
              <a:rPr lang="en-US" b="1" dirty="0" smtClean="0">
                <a:solidFill>
                  <a:srgbClr val="FF0000"/>
                </a:solidFill>
              </a:rPr>
            </a:br>
            <a:r>
              <a:rPr lang="en-US" sz="2000" b="1" dirty="0" smtClean="0">
                <a:solidFill>
                  <a:srgbClr val="FF0000"/>
                </a:solidFill>
              </a:rPr>
              <a:t>An Act Abolishing Diversity in Opinions</a:t>
            </a:r>
            <a:endParaRPr lang="en-US" b="1" dirty="0">
              <a:solidFill>
                <a:srgbClr val="FF0000"/>
              </a:solidFill>
            </a:endParaRPr>
          </a:p>
        </p:txBody>
      </p:sp>
      <p:sp>
        <p:nvSpPr>
          <p:cNvPr id="3" name="Content Placeholder 2"/>
          <p:cNvSpPr>
            <a:spLocks noGrp="1"/>
          </p:cNvSpPr>
          <p:nvPr>
            <p:ph sz="quarter" idx="1"/>
          </p:nvPr>
        </p:nvSpPr>
        <p:spPr>
          <a:xfrm>
            <a:off x="533400" y="1447800"/>
            <a:ext cx="8077200" cy="4724400"/>
          </a:xfrm>
        </p:spPr>
        <p:txBody>
          <a:bodyPr>
            <a:noAutofit/>
          </a:bodyPr>
          <a:lstStyle/>
          <a:p>
            <a:pPr>
              <a:lnSpc>
                <a:spcPct val="90000"/>
              </a:lnSpc>
            </a:pPr>
            <a:r>
              <a:rPr lang="en-US" sz="2400" dirty="0" smtClean="0"/>
              <a:t>Fourthly</a:t>
            </a:r>
            <a:r>
              <a:rPr lang="en-US" sz="2400" dirty="0"/>
              <a:t>, that vows of chastity or widowhood, by man or woman made to God advisedly, ought to be observed by the law of God; and that it exempts them from other liberties of Christian people, which without that they might enjoy.</a:t>
            </a:r>
          </a:p>
          <a:p>
            <a:pPr>
              <a:lnSpc>
                <a:spcPct val="90000"/>
              </a:lnSpc>
            </a:pPr>
            <a:r>
              <a:rPr lang="en-US" sz="2400" dirty="0" smtClean="0"/>
              <a:t>Fifthly</a:t>
            </a:r>
            <a:r>
              <a:rPr lang="en-US" sz="2400" dirty="0"/>
              <a:t>, that it is meet and necessary that private masses be continued and admitted in this the </a:t>
            </a:r>
            <a:r>
              <a:rPr lang="en-US" sz="2400" dirty="0" smtClean="0"/>
              <a:t>King’s </a:t>
            </a:r>
            <a:r>
              <a:rPr lang="en-US" sz="2400" dirty="0"/>
              <a:t>English Church and Congregation, as whereby good Christian people, ordering themselves accordingly, do receive both godly and goodly consolations and benefits; and it is agreeable also to </a:t>
            </a:r>
            <a:r>
              <a:rPr lang="en-US" sz="2400" dirty="0" smtClean="0"/>
              <a:t>God’s </a:t>
            </a:r>
            <a:r>
              <a:rPr lang="en-US" sz="2400" dirty="0"/>
              <a:t>law.</a:t>
            </a:r>
          </a:p>
          <a:p>
            <a:pPr>
              <a:lnSpc>
                <a:spcPct val="90000"/>
              </a:lnSpc>
            </a:pPr>
            <a:r>
              <a:rPr lang="en-US" sz="2400" dirty="0" smtClean="0"/>
              <a:t>Sixthly</a:t>
            </a:r>
            <a:r>
              <a:rPr lang="en-US" sz="2400" dirty="0"/>
              <a:t>, that auricular confession is expedient and necessary to be retained and continued, used and frequented in the Church of God:. . . It is therefore ordained and enacted.. . .</a:t>
            </a:r>
          </a:p>
        </p:txBody>
      </p:sp>
    </p:spTree>
    <p:extLst>
      <p:ext uri="{BB962C8B-B14F-4D97-AF65-F5344CB8AC3E}">
        <p14:creationId xmlns:p14="http://schemas.microsoft.com/office/powerpoint/2010/main" val="1837584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74638"/>
            <a:ext cx="7772400" cy="1143000"/>
          </a:xfrm>
        </p:spPr>
        <p:txBody>
          <a:bodyPr>
            <a:normAutofit fontScale="90000"/>
          </a:bodyPr>
          <a:lstStyle/>
          <a:p>
            <a:pPr algn="ctr"/>
            <a:r>
              <a:rPr lang="en-US" b="1" dirty="0" smtClean="0">
                <a:solidFill>
                  <a:srgbClr val="FF0000"/>
                </a:solidFill>
              </a:rPr>
              <a:t>Henry’s Roman Catholic Credentials</a:t>
            </a:r>
            <a:endParaRPr lang="en-US" b="1" dirty="0">
              <a:solidFill>
                <a:srgbClr val="FF0000"/>
              </a:solidFill>
            </a:endParaRPr>
          </a:p>
        </p:txBody>
      </p:sp>
      <p:sp>
        <p:nvSpPr>
          <p:cNvPr id="5" name="Content Placeholder 4"/>
          <p:cNvSpPr>
            <a:spLocks noGrp="1"/>
          </p:cNvSpPr>
          <p:nvPr>
            <p:ph sz="quarter" idx="1"/>
          </p:nvPr>
        </p:nvSpPr>
        <p:spPr>
          <a:xfrm>
            <a:off x="685800" y="1447800"/>
            <a:ext cx="7772400" cy="4572000"/>
          </a:xfrm>
        </p:spPr>
        <p:txBody>
          <a:bodyPr>
            <a:normAutofit/>
          </a:bodyPr>
          <a:lstStyle/>
          <a:p>
            <a:r>
              <a:rPr lang="en-US" dirty="0" smtClean="0"/>
              <a:t>Henry VIII’s military </a:t>
            </a:r>
            <a:r>
              <a:rPr lang="en-US" dirty="0"/>
              <a:t>campaigns began when he joined Pope Julius </a:t>
            </a:r>
            <a:r>
              <a:rPr lang="en-US" dirty="0" smtClean="0"/>
              <a:t>II’s </a:t>
            </a:r>
            <a:r>
              <a:rPr lang="en-US" dirty="0"/>
              <a:t>Holy League against France in 1511. </a:t>
            </a:r>
            <a:endParaRPr lang="en-US" dirty="0" smtClean="0"/>
          </a:p>
          <a:p>
            <a:r>
              <a:rPr lang="en-US" dirty="0" smtClean="0"/>
              <a:t>Chief </a:t>
            </a:r>
            <a:r>
              <a:rPr lang="en-US" dirty="0"/>
              <a:t>advisors were first Chancellor </a:t>
            </a:r>
            <a:r>
              <a:rPr lang="en-US" dirty="0" err="1"/>
              <a:t>Warham</a:t>
            </a:r>
            <a:r>
              <a:rPr lang="en-US" dirty="0"/>
              <a:t>, Archbishop of Canterbury and Lord Chancellor of England; Richard Fox, Bishop of Winchester and Lord Privy Seal; and later Thomas Wolsey, Archbishop of York</a:t>
            </a:r>
            <a:endParaRPr lang="en-US" dirty="0" smtClean="0"/>
          </a:p>
          <a:p>
            <a:r>
              <a:rPr lang="en-US" b="1" i="1" dirty="0" err="1" smtClean="0"/>
              <a:t>Fidei</a:t>
            </a:r>
            <a:r>
              <a:rPr lang="en-US" b="1" i="1" dirty="0" smtClean="0"/>
              <a:t> </a:t>
            </a:r>
            <a:r>
              <a:rPr lang="en-US" b="1" i="1" dirty="0" err="1" smtClean="0"/>
              <a:t>defensor</a:t>
            </a:r>
            <a:r>
              <a:rPr lang="en-US" b="1" i="1" dirty="0" smtClean="0"/>
              <a:t> </a:t>
            </a:r>
            <a:r>
              <a:rPr lang="en-US" dirty="0" smtClean="0"/>
              <a:t>(Defender </a:t>
            </a:r>
            <a:r>
              <a:rPr lang="en-US" dirty="0"/>
              <a:t>of the </a:t>
            </a:r>
            <a:r>
              <a:rPr lang="en-US" dirty="0" smtClean="0"/>
              <a:t>Faith) was a title given to Henry VIII by Pope Leo X in 1521 after the publication of Henry’s </a:t>
            </a:r>
            <a:r>
              <a:rPr lang="en-US" b="1" i="1" dirty="0" smtClean="0"/>
              <a:t>Defense of the Seven Sacraments </a:t>
            </a:r>
            <a:endParaRPr lang="en-US" dirty="0" smtClean="0"/>
          </a:p>
          <a:p>
            <a:r>
              <a:rPr lang="en-US" dirty="0" smtClean="0"/>
              <a:t>Henry </a:t>
            </a:r>
            <a:r>
              <a:rPr lang="en-US" dirty="0" smtClean="0"/>
              <a:t>&amp; Catherine of Aragon went on numerous pilgrimages</a:t>
            </a:r>
          </a:p>
          <a:p>
            <a:endParaRPr lang="en-US" dirty="0"/>
          </a:p>
        </p:txBody>
      </p:sp>
    </p:spTree>
    <p:extLst>
      <p:ext uri="{BB962C8B-B14F-4D97-AF65-F5344CB8AC3E}">
        <p14:creationId xmlns:p14="http://schemas.microsoft.com/office/powerpoint/2010/main" val="1454478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772400" cy="1143000"/>
          </a:xfrm>
        </p:spPr>
        <p:txBody>
          <a:bodyPr/>
          <a:lstStyle/>
          <a:p>
            <a:pPr algn="ctr"/>
            <a:r>
              <a:rPr lang="en-US" b="1" dirty="0" smtClean="0">
                <a:solidFill>
                  <a:srgbClr val="FF0000"/>
                </a:solidFill>
              </a:rPr>
              <a:t>Matter of Conscience?</a:t>
            </a:r>
            <a:endParaRPr lang="en-US" b="1" dirty="0">
              <a:solidFill>
                <a:srgbClr val="FF0000"/>
              </a:solidFill>
            </a:endParaRPr>
          </a:p>
        </p:txBody>
      </p:sp>
      <p:sp>
        <p:nvSpPr>
          <p:cNvPr id="3" name="Content Placeholder 2"/>
          <p:cNvSpPr>
            <a:spLocks noGrp="1"/>
          </p:cNvSpPr>
          <p:nvPr>
            <p:ph sz="quarter" idx="1"/>
          </p:nvPr>
        </p:nvSpPr>
        <p:spPr>
          <a:xfrm>
            <a:off x="762000" y="1447800"/>
            <a:ext cx="7772400" cy="4572000"/>
          </a:xfrm>
        </p:spPr>
        <p:txBody>
          <a:bodyPr>
            <a:normAutofit/>
          </a:bodyPr>
          <a:lstStyle/>
          <a:p>
            <a:pPr>
              <a:lnSpc>
                <a:spcPct val="80000"/>
              </a:lnSpc>
            </a:pPr>
            <a:r>
              <a:rPr lang="en-US" sz="2800" dirty="0" smtClean="0"/>
              <a:t>On 22 June 1527 Henry VIII confessed to Catherine of Aragon that his conscience was troubled over the legitimacy of their marriage and was seeking an annulment on grounds of consanguinity</a:t>
            </a:r>
          </a:p>
          <a:p>
            <a:pPr>
              <a:lnSpc>
                <a:spcPct val="80000"/>
              </a:lnSpc>
            </a:pPr>
            <a:r>
              <a:rPr lang="en-US" sz="2800" b="1" dirty="0" smtClean="0"/>
              <a:t>Leviticus 20:21: </a:t>
            </a:r>
            <a:r>
              <a:rPr lang="en-US" sz="2800" dirty="0" smtClean="0"/>
              <a:t>“And if a man shall take his brother’s wife, it is an unclean thing: he hath uncovered his brother’s nakedness; they shall be childless.”</a:t>
            </a:r>
          </a:p>
          <a:p>
            <a:pPr>
              <a:lnSpc>
                <a:spcPct val="80000"/>
              </a:lnSpc>
            </a:pPr>
            <a:r>
              <a:rPr lang="en-US" sz="2800" b="1" dirty="0" smtClean="0"/>
              <a:t>Deuteronomy 11: 26 - 28: </a:t>
            </a:r>
            <a:r>
              <a:rPr lang="en-US" sz="2800" dirty="0" smtClean="0"/>
              <a:t>“I </a:t>
            </a:r>
            <a:r>
              <a:rPr lang="en-US" sz="2800" dirty="0" smtClean="0"/>
              <a:t>set before you this day a blessing and a curse: A blessing, if ye obey the commandments of the Lord your God…And a curse, if he will not obey.”</a:t>
            </a:r>
            <a:endParaRPr lang="en-US" sz="2800" dirty="0"/>
          </a:p>
        </p:txBody>
      </p:sp>
    </p:spTree>
    <p:extLst>
      <p:ext uri="{BB962C8B-B14F-4D97-AF65-F5344CB8AC3E}">
        <p14:creationId xmlns:p14="http://schemas.microsoft.com/office/powerpoint/2010/main" val="1831253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772400" cy="1143000"/>
          </a:xfrm>
        </p:spPr>
        <p:txBody>
          <a:bodyPr/>
          <a:lstStyle/>
          <a:p>
            <a:pPr algn="ctr"/>
            <a:r>
              <a:rPr lang="en-US" b="1" dirty="0" smtClean="0">
                <a:solidFill>
                  <a:srgbClr val="FF0000"/>
                </a:solidFill>
              </a:rPr>
              <a:t>Matter of Conscience (cont’d)</a:t>
            </a:r>
            <a:endParaRPr lang="en-US" b="1" dirty="0">
              <a:solidFill>
                <a:srgbClr val="FF0000"/>
              </a:solidFill>
            </a:endParaRPr>
          </a:p>
        </p:txBody>
      </p:sp>
      <p:sp>
        <p:nvSpPr>
          <p:cNvPr id="3" name="Content Placeholder 2"/>
          <p:cNvSpPr>
            <a:spLocks noGrp="1"/>
          </p:cNvSpPr>
          <p:nvPr>
            <p:ph sz="quarter" idx="1"/>
          </p:nvPr>
        </p:nvSpPr>
        <p:spPr>
          <a:xfrm>
            <a:off x="762000" y="1447800"/>
            <a:ext cx="7848600" cy="4572000"/>
          </a:xfrm>
        </p:spPr>
        <p:txBody>
          <a:bodyPr>
            <a:noAutofit/>
          </a:bodyPr>
          <a:lstStyle/>
          <a:p>
            <a:pPr>
              <a:lnSpc>
                <a:spcPct val="80000"/>
              </a:lnSpc>
            </a:pPr>
            <a:r>
              <a:rPr lang="en-US" dirty="0" smtClean="0"/>
              <a:t>Henry wrote Charles V, Catherine’s nephew that he could not “quiet or appease his conscience remaining longer with the Queen, whom, for nobleness of blood and other virtues, he had loved entirely as his wife, until he saw in Scriptures that God had forbidden their union.”</a:t>
            </a:r>
          </a:p>
          <a:p>
            <a:pPr>
              <a:lnSpc>
                <a:spcPct val="80000"/>
              </a:lnSpc>
            </a:pPr>
            <a:r>
              <a:rPr lang="en-US" dirty="0" smtClean="0"/>
              <a:t>Surely Charles V did not want to “willfully destroy” his uncle’s soul?</a:t>
            </a:r>
          </a:p>
          <a:p>
            <a:pPr>
              <a:lnSpc>
                <a:spcPct val="80000"/>
              </a:lnSpc>
            </a:pPr>
            <a:r>
              <a:rPr lang="en-US" dirty="0" smtClean="0"/>
              <a:t>Historian Lacy Baldwin Smith in </a:t>
            </a:r>
            <a:r>
              <a:rPr lang="en-US" b="1" i="1" dirty="0" smtClean="0"/>
              <a:t>Henry VIII: The Mask of Royalty </a:t>
            </a:r>
            <a:r>
              <a:rPr lang="en-US" dirty="0" smtClean="0"/>
              <a:t>(1971): “If there is anything approaching a complete explanation of Henry’s actions it lies in an amalgam of his compulsive need to wall out doubt by keeping conscience clear and placing blame on others and his absolute conviction that events are determined by a bargain struck between God and man.”</a:t>
            </a:r>
            <a:endParaRPr lang="en-US" dirty="0"/>
          </a:p>
        </p:txBody>
      </p:sp>
    </p:spTree>
    <p:extLst>
      <p:ext uri="{BB962C8B-B14F-4D97-AF65-F5344CB8AC3E}">
        <p14:creationId xmlns:p14="http://schemas.microsoft.com/office/powerpoint/2010/main" val="1773251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2400" cy="1143000"/>
          </a:xfrm>
        </p:spPr>
        <p:txBody>
          <a:bodyPr/>
          <a:lstStyle/>
          <a:p>
            <a:pPr algn="ctr"/>
            <a:r>
              <a:rPr lang="en-US" b="1" dirty="0" smtClean="0">
                <a:solidFill>
                  <a:srgbClr val="FF0000"/>
                </a:solidFill>
              </a:rPr>
              <a:t>Other Possible Reasons</a:t>
            </a:r>
            <a:endParaRPr lang="en-US" b="1" dirty="0">
              <a:solidFill>
                <a:srgbClr val="FF0000"/>
              </a:solidFill>
            </a:endParaRPr>
          </a:p>
        </p:txBody>
      </p:sp>
      <p:sp>
        <p:nvSpPr>
          <p:cNvPr id="3" name="Content Placeholder 2"/>
          <p:cNvSpPr>
            <a:spLocks noGrp="1"/>
          </p:cNvSpPr>
          <p:nvPr>
            <p:ph sz="quarter" idx="1"/>
          </p:nvPr>
        </p:nvSpPr>
        <p:spPr>
          <a:xfrm>
            <a:off x="685800" y="1447800"/>
            <a:ext cx="7772400" cy="4572000"/>
          </a:xfrm>
        </p:spPr>
        <p:txBody>
          <a:bodyPr>
            <a:normAutofit/>
          </a:bodyPr>
          <a:lstStyle/>
          <a:p>
            <a:pPr>
              <a:lnSpc>
                <a:spcPct val="80000"/>
              </a:lnSpc>
            </a:pPr>
            <a:r>
              <a:rPr lang="en-US" sz="2800" dirty="0" smtClean="0"/>
              <a:t>A male heir was a political necessity to most Europeans in the 16</a:t>
            </a:r>
            <a:r>
              <a:rPr lang="en-US" sz="2800" baseline="30000" dirty="0" smtClean="0"/>
              <a:t>th</a:t>
            </a:r>
            <a:r>
              <a:rPr lang="en-US" sz="2800" dirty="0" smtClean="0"/>
              <a:t> century; the last time the English throne was left to a woman (Matilda), England was torn apart by Civil War</a:t>
            </a:r>
          </a:p>
          <a:p>
            <a:pPr>
              <a:lnSpc>
                <a:spcPct val="80000"/>
              </a:lnSpc>
            </a:pPr>
            <a:r>
              <a:rPr lang="en-US" sz="2800" dirty="0" smtClean="0"/>
              <a:t>Henry had fallen in love with one of the ladies of the court and wanted to marry her</a:t>
            </a:r>
          </a:p>
          <a:p>
            <a:pPr>
              <a:lnSpc>
                <a:spcPct val="80000"/>
              </a:lnSpc>
            </a:pPr>
            <a:r>
              <a:rPr lang="en-US" sz="2800" dirty="0" smtClean="0"/>
              <a:t>Anne Boleyn didn’t want to be “just” the king’s mistress, but his </a:t>
            </a:r>
            <a:r>
              <a:rPr lang="en-US" sz="2800" dirty="0" smtClean="0"/>
              <a:t>spouse  </a:t>
            </a:r>
            <a:endParaRPr lang="en-US" sz="2800" dirty="0"/>
          </a:p>
        </p:txBody>
      </p:sp>
      <p:pic>
        <p:nvPicPr>
          <p:cNvPr id="3074" name="Picture 2" descr="http://cdn.londonandpartners.com/asset/hampton-court-palace-west-front-3-ce143842073bc95fccb3a91f70ed5d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114799"/>
            <a:ext cx="4030134" cy="2266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152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2400" cy="1143000"/>
          </a:xfrm>
        </p:spPr>
        <p:txBody>
          <a:bodyPr/>
          <a:lstStyle/>
          <a:p>
            <a:pPr algn="ctr"/>
            <a:r>
              <a:rPr lang="en-US" b="1" dirty="0" smtClean="0">
                <a:solidFill>
                  <a:srgbClr val="FF0000"/>
                </a:solidFill>
              </a:rPr>
              <a:t>Omens of Henry’s Sin</a:t>
            </a:r>
            <a:endParaRPr lang="en-US" b="1" dirty="0">
              <a:solidFill>
                <a:srgbClr val="FF0000"/>
              </a:solidFill>
            </a:endParaRPr>
          </a:p>
        </p:txBody>
      </p:sp>
      <p:sp>
        <p:nvSpPr>
          <p:cNvPr id="3" name="Content Placeholder 2"/>
          <p:cNvSpPr>
            <a:spLocks noGrp="1"/>
          </p:cNvSpPr>
          <p:nvPr>
            <p:ph sz="quarter" idx="1"/>
          </p:nvPr>
        </p:nvSpPr>
        <p:spPr>
          <a:xfrm>
            <a:off x="685800" y="1447800"/>
            <a:ext cx="7848600" cy="4572000"/>
          </a:xfrm>
        </p:spPr>
        <p:txBody>
          <a:bodyPr>
            <a:noAutofit/>
          </a:bodyPr>
          <a:lstStyle/>
          <a:p>
            <a:pPr>
              <a:lnSpc>
                <a:spcPct val="80000"/>
              </a:lnSpc>
            </a:pPr>
            <a:r>
              <a:rPr lang="en-US" sz="2800" dirty="0" smtClean="0"/>
              <a:t>No male heir</a:t>
            </a:r>
          </a:p>
          <a:p>
            <a:pPr>
              <a:lnSpc>
                <a:spcPct val="80000"/>
              </a:lnSpc>
            </a:pPr>
            <a:r>
              <a:rPr lang="en-US" sz="2800" dirty="0" smtClean="0"/>
              <a:t>Mistress, Elizabeth Blount, had birthed a healthy son in 1519</a:t>
            </a:r>
          </a:p>
          <a:p>
            <a:pPr>
              <a:lnSpc>
                <a:spcPct val="80000"/>
              </a:lnSpc>
            </a:pPr>
            <a:r>
              <a:rPr lang="en-US" sz="2800" dirty="0" smtClean="0"/>
              <a:t>In 1524 Henry was almost killed in joust with Duke of Suffolk</a:t>
            </a:r>
          </a:p>
          <a:p>
            <a:pPr>
              <a:lnSpc>
                <a:spcPct val="80000"/>
              </a:lnSpc>
            </a:pPr>
            <a:r>
              <a:rPr lang="en-US" sz="2800" dirty="0" smtClean="0"/>
              <a:t>In 1525 Henry was thrown from horse into a ditch and his face stuck in the mud</a:t>
            </a:r>
          </a:p>
          <a:p>
            <a:pPr>
              <a:lnSpc>
                <a:spcPct val="80000"/>
              </a:lnSpc>
            </a:pPr>
            <a:r>
              <a:rPr lang="en-US" sz="2800" dirty="0" smtClean="0"/>
              <a:t>Charles V broke his engagement to the Princess Mary </a:t>
            </a:r>
          </a:p>
          <a:p>
            <a:pPr>
              <a:lnSpc>
                <a:spcPct val="80000"/>
              </a:lnSpc>
            </a:pPr>
            <a:r>
              <a:rPr lang="en-US" sz="2800" dirty="0" smtClean="0"/>
              <a:t>In July 1525 the plague struck the country, returning periodically for next two years</a:t>
            </a:r>
          </a:p>
          <a:p>
            <a:pPr>
              <a:lnSpc>
                <a:spcPct val="80000"/>
              </a:lnSpc>
            </a:pPr>
            <a:r>
              <a:rPr lang="en-US" sz="2800" dirty="0" smtClean="0"/>
              <a:t>In winter 1527 sea froze over</a:t>
            </a:r>
            <a:endParaRPr lang="en-US" sz="2800" dirty="0"/>
          </a:p>
        </p:txBody>
      </p:sp>
    </p:spTree>
    <p:extLst>
      <p:ext uri="{BB962C8B-B14F-4D97-AF65-F5344CB8AC3E}">
        <p14:creationId xmlns:p14="http://schemas.microsoft.com/office/powerpoint/2010/main" val="807421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50838"/>
            <a:ext cx="7772400" cy="1143000"/>
          </a:xfrm>
        </p:spPr>
        <p:txBody>
          <a:bodyPr/>
          <a:lstStyle/>
          <a:p>
            <a:pPr algn="ctr"/>
            <a:r>
              <a:rPr lang="en-US" b="1" dirty="0" smtClean="0">
                <a:solidFill>
                  <a:srgbClr val="FF0000"/>
                </a:solidFill>
              </a:rPr>
              <a:t>Precedents for Annulment</a:t>
            </a:r>
            <a:endParaRPr lang="en-US" b="1" dirty="0">
              <a:solidFill>
                <a:srgbClr val="FF0000"/>
              </a:solidFill>
            </a:endParaRPr>
          </a:p>
        </p:txBody>
      </p:sp>
      <p:sp>
        <p:nvSpPr>
          <p:cNvPr id="3" name="Content Placeholder 2"/>
          <p:cNvSpPr>
            <a:spLocks noGrp="1"/>
          </p:cNvSpPr>
          <p:nvPr>
            <p:ph sz="quarter" idx="1"/>
          </p:nvPr>
        </p:nvSpPr>
        <p:spPr>
          <a:xfrm>
            <a:off x="685800" y="1524000"/>
            <a:ext cx="7772400" cy="4572000"/>
          </a:xfrm>
        </p:spPr>
        <p:txBody>
          <a:bodyPr>
            <a:normAutofit/>
          </a:bodyPr>
          <a:lstStyle/>
          <a:p>
            <a:pPr>
              <a:lnSpc>
                <a:spcPct val="80000"/>
              </a:lnSpc>
            </a:pPr>
            <a:r>
              <a:rPr lang="en-US" sz="2800" dirty="0" smtClean="0"/>
              <a:t>Henry’s sister Margaret, widow of James IV, had been “divorced” from her second husband, Earl of Angus</a:t>
            </a:r>
          </a:p>
          <a:p>
            <a:pPr>
              <a:lnSpc>
                <a:spcPct val="80000"/>
              </a:lnSpc>
            </a:pPr>
            <a:r>
              <a:rPr lang="en-US" sz="2800" dirty="0" smtClean="0"/>
              <a:t>Henry’s brother-in-law (Charles Brandon, Duke of Suffolk) had his marital history fixed in order to marry king’s sister Mary</a:t>
            </a:r>
          </a:p>
          <a:p>
            <a:pPr>
              <a:lnSpc>
                <a:spcPct val="80000"/>
              </a:lnSpc>
            </a:pPr>
            <a:r>
              <a:rPr lang="en-US" sz="2800" dirty="0" smtClean="0"/>
              <a:t>Louis XII of France had his first marriage dissolved so he could marry his father’s widow</a:t>
            </a:r>
            <a:endParaRPr lang="en-US" sz="2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7067" y="4343401"/>
            <a:ext cx="3437466" cy="1933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2477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2400" cy="1143000"/>
          </a:xfrm>
        </p:spPr>
        <p:txBody>
          <a:bodyPr/>
          <a:lstStyle/>
          <a:p>
            <a:pPr algn="ctr"/>
            <a:r>
              <a:rPr lang="en-US" b="1" dirty="0" smtClean="0">
                <a:solidFill>
                  <a:srgbClr val="FF0000"/>
                </a:solidFill>
              </a:rPr>
              <a:t>Arguments against Annulment</a:t>
            </a:r>
            <a:endParaRPr lang="en-US" b="1" dirty="0">
              <a:solidFill>
                <a:srgbClr val="FF0000"/>
              </a:solidFill>
            </a:endParaRPr>
          </a:p>
        </p:txBody>
      </p:sp>
      <p:sp>
        <p:nvSpPr>
          <p:cNvPr id="3" name="Content Placeholder 2"/>
          <p:cNvSpPr>
            <a:spLocks noGrp="1"/>
          </p:cNvSpPr>
          <p:nvPr>
            <p:ph sz="quarter" idx="1"/>
          </p:nvPr>
        </p:nvSpPr>
        <p:spPr>
          <a:xfrm>
            <a:off x="685800" y="1447800"/>
            <a:ext cx="7772400" cy="4572000"/>
          </a:xfrm>
        </p:spPr>
        <p:txBody>
          <a:bodyPr>
            <a:normAutofit/>
          </a:bodyPr>
          <a:lstStyle/>
          <a:p>
            <a:pPr>
              <a:lnSpc>
                <a:spcPct val="80000"/>
              </a:lnSpc>
            </a:pPr>
            <a:r>
              <a:rPr lang="en-US" sz="2800" dirty="0" smtClean="0"/>
              <a:t>Henry’s marriage to Catherine of Aragon (widow of Prince Arthur) was legitimized by a papal dispensation of 1503</a:t>
            </a:r>
          </a:p>
          <a:p>
            <a:pPr>
              <a:lnSpc>
                <a:spcPct val="80000"/>
              </a:lnSpc>
            </a:pPr>
            <a:r>
              <a:rPr lang="en-US" sz="2800" dirty="0" smtClean="0"/>
              <a:t>Henry wasn’t “childless” (unless one didn’t count female children)</a:t>
            </a:r>
          </a:p>
          <a:p>
            <a:pPr>
              <a:lnSpc>
                <a:spcPct val="80000"/>
              </a:lnSpc>
            </a:pPr>
            <a:r>
              <a:rPr lang="en-US" sz="2800" dirty="0" smtClean="0"/>
              <a:t>Catherine swore marriage</a:t>
            </a:r>
            <a:br>
              <a:rPr lang="en-US" sz="2800" dirty="0" smtClean="0"/>
            </a:br>
            <a:r>
              <a:rPr lang="en-US" sz="2800" dirty="0" smtClean="0"/>
              <a:t>to Arthur had never been</a:t>
            </a:r>
            <a:br>
              <a:rPr lang="en-US" sz="2800" dirty="0" smtClean="0"/>
            </a:br>
            <a:r>
              <a:rPr lang="en-US" sz="2800" dirty="0" smtClean="0"/>
              <a:t>consummated: she came to</a:t>
            </a:r>
            <a:br>
              <a:rPr lang="en-US" sz="2800" dirty="0" smtClean="0"/>
            </a:br>
            <a:r>
              <a:rPr lang="en-US" sz="2800" dirty="0" smtClean="0"/>
              <a:t>Henry “a true maid without </a:t>
            </a:r>
            <a:br>
              <a:rPr lang="en-US" sz="2800" dirty="0" smtClean="0"/>
            </a:br>
            <a:r>
              <a:rPr lang="en-US" sz="2800" dirty="0" smtClean="0"/>
              <a:t>touch of man.”</a:t>
            </a:r>
            <a:endParaRPr lang="en-US" sz="2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8089" y="3124200"/>
            <a:ext cx="2271059"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0399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2400" cy="1143000"/>
          </a:xfrm>
        </p:spPr>
        <p:txBody>
          <a:bodyPr/>
          <a:lstStyle/>
          <a:p>
            <a:pPr algn="ctr"/>
            <a:r>
              <a:rPr lang="en-US" b="1" dirty="0" smtClean="0">
                <a:solidFill>
                  <a:srgbClr val="FF0000"/>
                </a:solidFill>
              </a:rPr>
              <a:t>Other Possible “Solutions”</a:t>
            </a:r>
            <a:endParaRPr lang="en-US" b="1" dirty="0">
              <a:solidFill>
                <a:srgbClr val="FF0000"/>
              </a:solidFill>
            </a:endParaRPr>
          </a:p>
        </p:txBody>
      </p:sp>
      <p:sp>
        <p:nvSpPr>
          <p:cNvPr id="3" name="Content Placeholder 2"/>
          <p:cNvSpPr>
            <a:spLocks noGrp="1"/>
          </p:cNvSpPr>
          <p:nvPr>
            <p:ph sz="quarter" idx="1"/>
          </p:nvPr>
        </p:nvSpPr>
        <p:spPr>
          <a:xfrm>
            <a:off x="685800" y="1447800"/>
            <a:ext cx="7848600" cy="4572000"/>
          </a:xfrm>
        </p:spPr>
        <p:txBody>
          <a:bodyPr>
            <a:noAutofit/>
          </a:bodyPr>
          <a:lstStyle/>
          <a:p>
            <a:pPr>
              <a:lnSpc>
                <a:spcPct val="80000"/>
              </a:lnSpc>
            </a:pPr>
            <a:r>
              <a:rPr lang="en-US" sz="2800" dirty="0" smtClean="0"/>
              <a:t>Catherine could have gone voluntarily to a nunnery, leaving Henry free to marry again</a:t>
            </a:r>
          </a:p>
          <a:p>
            <a:pPr>
              <a:lnSpc>
                <a:spcPct val="80000"/>
              </a:lnSpc>
            </a:pPr>
            <a:r>
              <a:rPr lang="en-US" sz="2800" dirty="0" smtClean="0"/>
              <a:t>Princess Mary could be married to her first cousin James V of Scotland and their offspring declared heir to English throne</a:t>
            </a:r>
          </a:p>
          <a:p>
            <a:pPr>
              <a:lnSpc>
                <a:spcPct val="80000"/>
              </a:lnSpc>
            </a:pPr>
            <a:r>
              <a:rPr lang="en-US" sz="2800" dirty="0" smtClean="0"/>
              <a:t>His Holiness was willing to sanction bigamy, legitimize any children of Henry and his mistress, bless marriage of Henry’s bastard son, Duke of Richmond, with Princess Mary</a:t>
            </a:r>
          </a:p>
          <a:p>
            <a:pPr>
              <a:lnSpc>
                <a:spcPct val="80000"/>
              </a:lnSpc>
            </a:pPr>
            <a:r>
              <a:rPr lang="en-US" sz="2800" dirty="0" smtClean="0"/>
              <a:t>Never suggested, but certainly Machiavellian: Catherine could have been quietly “done in.”</a:t>
            </a:r>
            <a:endParaRPr lang="en-US" sz="2800" dirty="0"/>
          </a:p>
        </p:txBody>
      </p:sp>
    </p:spTree>
    <p:extLst>
      <p:ext uri="{BB962C8B-B14F-4D97-AF65-F5344CB8AC3E}">
        <p14:creationId xmlns:p14="http://schemas.microsoft.com/office/powerpoint/2010/main" val="34960596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352</TotalTime>
  <Words>1543</Words>
  <Application>Microsoft Office PowerPoint</Application>
  <PresentationFormat>On-screen Show (4:3)</PresentationFormat>
  <Paragraphs>78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Equity</vt:lpstr>
      <vt:lpstr>Henry VIII: A “Good” Catholic?</vt:lpstr>
      <vt:lpstr>Henry’s Roman Catholic Credentials</vt:lpstr>
      <vt:lpstr>Matter of Conscience?</vt:lpstr>
      <vt:lpstr>Matter of Conscience (cont’d)</vt:lpstr>
      <vt:lpstr>Other Possible Reasons</vt:lpstr>
      <vt:lpstr>Omens of Henry’s Sin</vt:lpstr>
      <vt:lpstr>Precedents for Annulment</vt:lpstr>
      <vt:lpstr>Arguments against Annulment</vt:lpstr>
      <vt:lpstr>Other Possible “Solutions”</vt:lpstr>
      <vt:lpstr>Dating the King’s Conscience</vt:lpstr>
      <vt:lpstr>Wolsey’s Attempt to Solve “Problem”</vt:lpstr>
      <vt:lpstr>Political Complications</vt:lpstr>
      <vt:lpstr>Need for Urgency</vt:lpstr>
      <vt:lpstr>An English Church</vt:lpstr>
      <vt:lpstr>An English Church (cont’d)</vt:lpstr>
      <vt:lpstr>Statute of Six Articles An Act Abolishing Diversity in Opinions</vt:lpstr>
      <vt:lpstr>Statute of Six Articles (cont’d) An Act Abolishing Diversity in Opinions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Henry VIII: A “Good” Catholic</dc:title>
  <dc:creator>McCandlessA</dc:creator>
  <cp:lastModifiedBy>Windows User</cp:lastModifiedBy>
  <cp:revision>23</cp:revision>
  <dcterms:created xsi:type="dcterms:W3CDTF">2015-02-08T18:22:58Z</dcterms:created>
  <dcterms:modified xsi:type="dcterms:W3CDTF">2015-02-10T14:40:49Z</dcterms:modified>
</cp:coreProperties>
</file>