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7" r:id="rId4"/>
    <p:sldId id="258" r:id="rId5"/>
    <p:sldId id="259" r:id="rId6"/>
    <p:sldId id="262" r:id="rId7"/>
    <p:sldId id="263" r:id="rId8"/>
    <p:sldId id="264" r:id="rId9"/>
    <p:sldId id="265" r:id="rId10"/>
    <p:sldId id="266" r:id="rId11"/>
    <p:sldId id="267" r:id="rId12"/>
    <p:sldId id="268" r:id="rId13"/>
    <p:sldId id="272" r:id="rId14"/>
    <p:sldId id="271" r:id="rId15"/>
    <p:sldId id="270" r:id="rId16"/>
    <p:sldId id="274"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3" d="100"/>
          <a:sy n="73" d="100"/>
        </p:scale>
        <p:origin x="-1002" y="-3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E43A3459-3090-4E40-92B4-990CBCE1D2C0}" type="datetimeFigureOut">
              <a:rPr lang="en-US" smtClean="0"/>
              <a:t>1/14/2015</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9D30912F-DEA9-4286-910B-AF2767C1AA3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43A3459-3090-4E40-92B4-990CBCE1D2C0}" type="datetimeFigureOut">
              <a:rPr lang="en-US" smtClean="0"/>
              <a:t>1/14/2015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D30912F-DEA9-4286-910B-AF2767C1AA3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E43A3459-3090-4E40-92B4-990CBCE1D2C0}" type="datetimeFigureOut">
              <a:rPr lang="en-US" smtClean="0"/>
              <a:t>1/14/2015</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9D30912F-DEA9-4286-910B-AF2767C1AA3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43A3459-3090-4E40-92B4-990CBCE1D2C0}" type="datetimeFigureOut">
              <a:rPr lang="en-US" smtClean="0"/>
              <a:t>1/14/2015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D30912F-DEA9-4286-910B-AF2767C1AA3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E43A3459-3090-4E40-92B4-990CBCE1D2C0}" type="datetimeFigureOut">
              <a:rPr lang="en-US" smtClean="0"/>
              <a:t>1/14/2015</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9D30912F-DEA9-4286-910B-AF2767C1AA3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43A3459-3090-4E40-92B4-990CBCE1D2C0}" type="datetimeFigureOut">
              <a:rPr lang="en-US" smtClean="0"/>
              <a:t>1/14/2015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D30912F-DEA9-4286-910B-AF2767C1AA3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43A3459-3090-4E40-92B4-990CBCE1D2C0}" type="datetimeFigureOut">
              <a:rPr lang="en-US" smtClean="0"/>
              <a:t>1/14/2015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D30912F-DEA9-4286-910B-AF2767C1AA3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43A3459-3090-4E40-92B4-990CBCE1D2C0}" type="datetimeFigureOut">
              <a:rPr lang="en-US" smtClean="0"/>
              <a:t>1/14/2015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D30912F-DEA9-4286-910B-AF2767C1AA3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E43A3459-3090-4E40-92B4-990CBCE1D2C0}" type="datetimeFigureOut">
              <a:rPr lang="en-US" smtClean="0"/>
              <a:t>1/14/2015</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9D30912F-DEA9-4286-910B-AF2767C1AA3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43A3459-3090-4E40-92B4-990CBCE1D2C0}" type="datetimeFigureOut">
              <a:rPr lang="en-US" smtClean="0"/>
              <a:t>1/14/2015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D30912F-DEA9-4286-910B-AF2767C1AA3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E43A3459-3090-4E40-92B4-990CBCE1D2C0}" type="datetimeFigureOut">
              <a:rPr lang="en-US" smtClean="0"/>
              <a:t>1/14/2015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D30912F-DEA9-4286-910B-AF2767C1AA30}"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E43A3459-3090-4E40-92B4-990CBCE1D2C0}" type="datetimeFigureOut">
              <a:rPr lang="en-US" smtClean="0"/>
              <a:t>1/14/2015</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9D30912F-DEA9-4286-910B-AF2767C1AA3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46760"/>
            <a:ext cx="7239000" cy="1005840"/>
          </a:xfrm>
        </p:spPr>
        <p:txBody>
          <a:bodyPr>
            <a:normAutofit fontScale="90000"/>
          </a:bodyPr>
          <a:lstStyle/>
          <a:p>
            <a:pPr algn="ctr"/>
            <a:r>
              <a:rPr lang="en-US" dirty="0" smtClean="0"/>
              <a:t>Civil war, restoration, and glorious revolution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86000"/>
            <a:ext cx="5633156"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4534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7239000" cy="5693736"/>
          </a:xfrm>
        </p:spPr>
        <p:txBody>
          <a:bodyPr/>
          <a:lstStyle/>
          <a:p>
            <a:pPr marL="0" indent="0">
              <a:buNone/>
            </a:pPr>
            <a:r>
              <a:rPr lang="en-US" sz="2800" b="1" dirty="0" smtClean="0">
                <a:solidFill>
                  <a:schemeClr val="bg2">
                    <a:lumMod val="50000"/>
                  </a:schemeClr>
                </a:solidFill>
              </a:rPr>
              <a:t>Charles II (1660 – 1685) </a:t>
            </a:r>
          </a:p>
          <a:p>
            <a:pPr marL="0" indent="0">
              <a:buNone/>
            </a:pPr>
            <a:endParaRPr lang="en-US" b="1" dirty="0" smtClean="0">
              <a:solidFill>
                <a:schemeClr val="bg2">
                  <a:lumMod val="50000"/>
                </a:schemeClr>
              </a:solidFill>
            </a:endParaRPr>
          </a:p>
          <a:p>
            <a:r>
              <a:rPr lang="en-US" dirty="0" smtClean="0"/>
              <a:t>Determined not to go on his</a:t>
            </a:r>
          </a:p>
          <a:p>
            <a:pPr marL="0" indent="0">
              <a:buNone/>
            </a:pPr>
            <a:r>
              <a:rPr lang="en-US" dirty="0" smtClean="0"/>
              <a:t>“travels” again</a:t>
            </a:r>
          </a:p>
          <a:p>
            <a:r>
              <a:rPr lang="en-US" dirty="0" smtClean="0"/>
              <a:t>Known as the “</a:t>
            </a:r>
            <a:r>
              <a:rPr lang="en-US" dirty="0" err="1" smtClean="0"/>
              <a:t>merrie</a:t>
            </a:r>
            <a:r>
              <a:rPr lang="en-US" dirty="0" smtClean="0"/>
              <a:t> </a:t>
            </a:r>
          </a:p>
          <a:p>
            <a:pPr marL="0" indent="0">
              <a:buNone/>
            </a:pPr>
            <a:r>
              <a:rPr lang="en-US" dirty="0" smtClean="0"/>
              <a:t>monarch”</a:t>
            </a:r>
          </a:p>
          <a:p>
            <a:r>
              <a:rPr lang="en-US" dirty="0" smtClean="0"/>
              <a:t>Favored toleration but </a:t>
            </a:r>
          </a:p>
          <a:p>
            <a:pPr marL="0" indent="0">
              <a:buNone/>
            </a:pPr>
            <a:r>
              <a:rPr lang="en-US" dirty="0" smtClean="0"/>
              <a:t>agreed to Test Act and other </a:t>
            </a:r>
          </a:p>
          <a:p>
            <a:pPr marL="0" indent="0">
              <a:buNone/>
            </a:pPr>
            <a:r>
              <a:rPr lang="en-US" dirty="0" smtClean="0"/>
              <a:t>restrictions on Catholics and Dissenters</a:t>
            </a:r>
          </a:p>
          <a:p>
            <a:r>
              <a:rPr lang="en-US" dirty="0" smtClean="0"/>
              <a:t>Signed Treaty of Dover in 1670 (secretly) with Louis XIV of France</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2550" y="762000"/>
            <a:ext cx="2381250"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2101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7239000" cy="5846136"/>
          </a:xfrm>
        </p:spPr>
        <p:txBody>
          <a:bodyPr>
            <a:normAutofit lnSpcReduction="10000"/>
          </a:bodyPr>
          <a:lstStyle/>
          <a:p>
            <a:pPr marL="0" indent="0">
              <a:buNone/>
            </a:pPr>
            <a:r>
              <a:rPr lang="en-US" sz="2400" b="1" dirty="0">
                <a:solidFill>
                  <a:schemeClr val="bg2">
                    <a:lumMod val="50000"/>
                  </a:schemeClr>
                </a:solidFill>
              </a:rPr>
              <a:t>Exclusion Crisis of 1678-81 </a:t>
            </a:r>
            <a:endParaRPr lang="en-US" sz="2400" b="1" dirty="0" smtClean="0">
              <a:solidFill>
                <a:schemeClr val="bg2">
                  <a:lumMod val="50000"/>
                </a:schemeClr>
              </a:solidFill>
            </a:endParaRPr>
          </a:p>
          <a:p>
            <a:r>
              <a:rPr lang="en-US" sz="1800" dirty="0" smtClean="0"/>
              <a:t>Set </a:t>
            </a:r>
            <a:r>
              <a:rPr lang="en-US" sz="1800" dirty="0"/>
              <a:t>off by </a:t>
            </a:r>
            <a:r>
              <a:rPr lang="en-US" sz="1800" b="1" dirty="0">
                <a:solidFill>
                  <a:schemeClr val="bg2">
                    <a:lumMod val="50000"/>
                  </a:schemeClr>
                </a:solidFill>
              </a:rPr>
              <a:t>"Popish Plot"</a:t>
            </a:r>
            <a:r>
              <a:rPr lang="en-US" sz="1800" dirty="0">
                <a:solidFill>
                  <a:schemeClr val="bg2">
                    <a:lumMod val="50000"/>
                  </a:schemeClr>
                </a:solidFill>
              </a:rPr>
              <a:t> </a:t>
            </a:r>
            <a:r>
              <a:rPr lang="en-US" sz="1800" dirty="0"/>
              <a:t>(Jesuits would kill Charles II and place James on throne) </a:t>
            </a:r>
            <a:endParaRPr lang="en-US" sz="1800" dirty="0" smtClean="0"/>
          </a:p>
          <a:p>
            <a:r>
              <a:rPr lang="en-US" sz="1800" dirty="0" smtClean="0"/>
              <a:t>Led </a:t>
            </a:r>
            <a:r>
              <a:rPr lang="en-US" sz="1800" dirty="0"/>
              <a:t>to legislation to exclude James from throne </a:t>
            </a:r>
            <a:br>
              <a:rPr lang="en-US" sz="1800" dirty="0"/>
            </a:br>
            <a:r>
              <a:rPr lang="en-US" sz="1800" dirty="0"/>
              <a:t>    introduced by Anthony Ashley Cooper, </a:t>
            </a:r>
            <a:endParaRPr lang="en-US" sz="1800" dirty="0" smtClean="0"/>
          </a:p>
          <a:p>
            <a:pPr marL="0" indent="0">
              <a:buNone/>
            </a:pPr>
            <a:r>
              <a:rPr lang="en-US" sz="1800" b="1" dirty="0" smtClean="0">
                <a:solidFill>
                  <a:schemeClr val="bg2">
                    <a:lumMod val="50000"/>
                  </a:schemeClr>
                </a:solidFill>
              </a:rPr>
              <a:t>        Earl </a:t>
            </a:r>
            <a:r>
              <a:rPr lang="en-US" sz="1800" b="1" dirty="0">
                <a:solidFill>
                  <a:schemeClr val="bg2">
                    <a:lumMod val="50000"/>
                  </a:schemeClr>
                </a:solidFill>
              </a:rPr>
              <a:t>of Shaftesbury</a:t>
            </a:r>
            <a:r>
              <a:rPr lang="en-US" sz="1800" dirty="0"/>
              <a:t>, </a:t>
            </a:r>
            <a:r>
              <a:rPr lang="en-US" sz="1800" dirty="0" smtClean="0"/>
              <a:t>and </a:t>
            </a:r>
            <a:r>
              <a:rPr lang="en-US" sz="1800" dirty="0"/>
              <a:t>supporters, </a:t>
            </a:r>
            <a:endParaRPr lang="en-US" sz="1800" dirty="0" smtClean="0"/>
          </a:p>
          <a:p>
            <a:pPr marL="0" indent="0">
              <a:buNone/>
            </a:pPr>
            <a:r>
              <a:rPr lang="en-US" sz="1800" dirty="0"/>
              <a:t> </a:t>
            </a:r>
            <a:r>
              <a:rPr lang="en-US" sz="1800" dirty="0" smtClean="0"/>
              <a:t>       known </a:t>
            </a:r>
            <a:r>
              <a:rPr lang="en-US" sz="1800" dirty="0"/>
              <a:t>as </a:t>
            </a:r>
            <a:r>
              <a:rPr lang="en-US" sz="1800" b="1" dirty="0">
                <a:solidFill>
                  <a:schemeClr val="bg2">
                    <a:lumMod val="50000"/>
                  </a:schemeClr>
                </a:solidFill>
              </a:rPr>
              <a:t>Whigs</a:t>
            </a:r>
            <a:r>
              <a:rPr lang="en-US" sz="1800" dirty="0"/>
              <a:t> </a:t>
            </a:r>
            <a:br>
              <a:rPr lang="en-US" sz="1800" dirty="0"/>
            </a:br>
            <a:r>
              <a:rPr lang="en-US" sz="1800" dirty="0"/>
              <a:t>    Charles dissolved parliament </a:t>
            </a:r>
            <a:br>
              <a:rPr lang="en-US" sz="1800" dirty="0"/>
            </a:br>
            <a:r>
              <a:rPr lang="en-US" sz="1800" dirty="0"/>
              <a:t>    moved parliament to royalist Oxford </a:t>
            </a:r>
            <a:endParaRPr lang="en-US" sz="1800" dirty="0" smtClean="0"/>
          </a:p>
          <a:p>
            <a:endParaRPr lang="en-US" sz="1800" dirty="0"/>
          </a:p>
          <a:p>
            <a:pPr marL="0" indent="0">
              <a:buNone/>
            </a:pPr>
            <a:endParaRPr lang="en-US" sz="1800" dirty="0" smtClean="0"/>
          </a:p>
          <a:p>
            <a:r>
              <a:rPr lang="en-US" sz="1800" dirty="0" smtClean="0"/>
              <a:t>Opposed </a:t>
            </a:r>
            <a:r>
              <a:rPr lang="en-US" sz="1800" dirty="0"/>
              <a:t>by Sir Thomas Osborne, </a:t>
            </a:r>
            <a:r>
              <a:rPr lang="en-US" sz="1800" b="1" dirty="0">
                <a:solidFill>
                  <a:schemeClr val="bg2">
                    <a:lumMod val="50000"/>
                  </a:schemeClr>
                </a:solidFill>
              </a:rPr>
              <a:t>Earl of Danby</a:t>
            </a:r>
            <a:r>
              <a:rPr lang="en-US" sz="1800" dirty="0"/>
              <a:t>, and </a:t>
            </a:r>
            <a:r>
              <a:rPr lang="en-US" sz="1800" b="1" dirty="0">
                <a:solidFill>
                  <a:schemeClr val="bg2">
                    <a:lumMod val="50000"/>
                  </a:schemeClr>
                </a:solidFill>
              </a:rPr>
              <a:t>Tories</a:t>
            </a:r>
            <a:r>
              <a:rPr lang="en-US" sz="1800" dirty="0"/>
              <a:t> </a:t>
            </a:r>
            <a:br>
              <a:rPr lang="en-US" sz="1800" dirty="0"/>
            </a:br>
            <a:r>
              <a:rPr lang="en-US" sz="1800" dirty="0"/>
              <a:t>-court party based on union of crown and </a:t>
            </a:r>
            <a:r>
              <a:rPr lang="en-US" sz="1800" dirty="0" smtClean="0"/>
              <a:t>church</a:t>
            </a:r>
          </a:p>
          <a:p>
            <a:r>
              <a:rPr lang="en-US" sz="1800" dirty="0" smtClean="0"/>
              <a:t>Failed in efforts to </a:t>
            </a:r>
            <a:r>
              <a:rPr lang="en-US" sz="1800" dirty="0"/>
              <a:t>exclude James </a:t>
            </a:r>
            <a:br>
              <a:rPr lang="en-US" sz="1800" dirty="0"/>
            </a:br>
            <a:r>
              <a:rPr lang="en-US" sz="1800" dirty="0"/>
              <a:t>    1)disagreed on successor (Mary/Duke of Monmouth?) </a:t>
            </a:r>
            <a:br>
              <a:rPr lang="en-US" sz="1800" dirty="0"/>
            </a:br>
            <a:r>
              <a:rPr lang="en-US" sz="1800" dirty="0"/>
              <a:t>    2)feared civil war </a:t>
            </a:r>
            <a:br>
              <a:rPr lang="en-US" sz="1800" dirty="0"/>
            </a:br>
            <a:r>
              <a:rPr lang="en-US" sz="1800" dirty="0"/>
              <a:t>-Shaftesbury arrested for treason </a:t>
            </a:r>
            <a:r>
              <a:rPr lang="en-US" sz="1800" dirty="0" smtClean="0"/>
              <a:t>&amp; fled to Holland</a:t>
            </a:r>
            <a:r>
              <a:rPr lang="en-US" sz="1800" dirty="0"/>
              <a:t/>
            </a:r>
            <a:br>
              <a:rPr lang="en-US" sz="1800" dirty="0"/>
            </a:br>
            <a:r>
              <a:rPr lang="en-US" sz="1800" dirty="0"/>
              <a:t>-Charles reorganized local government: Whigs replaced by Tories </a:t>
            </a:r>
            <a:br>
              <a:rPr lang="en-US" sz="1800" dirty="0"/>
            </a:br>
            <a:r>
              <a:rPr lang="en-US" sz="1800" dirty="0"/>
              <a:t>-clergy preached sinfulness of resistance </a:t>
            </a:r>
          </a:p>
          <a:p>
            <a:endParaRPr lang="en-US" sz="1800"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767"/>
          <a:stretch/>
        </p:blipFill>
        <p:spPr bwMode="auto">
          <a:xfrm>
            <a:off x="5930536" y="1447800"/>
            <a:ext cx="1793857"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9019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7239000" cy="5693736"/>
          </a:xfrm>
        </p:spPr>
        <p:txBody>
          <a:bodyPr>
            <a:normAutofit fontScale="85000" lnSpcReduction="10000"/>
          </a:bodyPr>
          <a:lstStyle/>
          <a:p>
            <a:pPr marL="0" indent="0">
              <a:buNone/>
            </a:pPr>
            <a:r>
              <a:rPr lang="en-US" sz="2900" b="1" dirty="0">
                <a:solidFill>
                  <a:schemeClr val="bg2">
                    <a:lumMod val="50000"/>
                  </a:schemeClr>
                </a:solidFill>
              </a:rPr>
              <a:t>James II’s </a:t>
            </a:r>
            <a:r>
              <a:rPr lang="en-US" sz="2900" b="1" dirty="0" smtClean="0">
                <a:solidFill>
                  <a:schemeClr val="bg2">
                    <a:lumMod val="50000"/>
                  </a:schemeClr>
                </a:solidFill>
              </a:rPr>
              <a:t>Reign (1685 – 1688)</a:t>
            </a:r>
            <a:endParaRPr lang="en-US" sz="2900" b="1" dirty="0">
              <a:solidFill>
                <a:schemeClr val="bg2">
                  <a:lumMod val="50000"/>
                </a:schemeClr>
              </a:solidFill>
            </a:endParaRPr>
          </a:p>
          <a:p>
            <a:pPr marL="0" indent="0">
              <a:buNone/>
            </a:pPr>
            <a:r>
              <a:rPr lang="en-US" sz="2000" dirty="0" smtClean="0"/>
              <a:t>-Succeeded </a:t>
            </a:r>
            <a:r>
              <a:rPr lang="en-US" sz="2000" dirty="0"/>
              <a:t>peacefully in February </a:t>
            </a:r>
            <a:r>
              <a:rPr lang="en-US" sz="2000" dirty="0" smtClean="0"/>
              <a:t>1685 but believed </a:t>
            </a:r>
          </a:p>
          <a:p>
            <a:pPr marL="0" indent="0">
              <a:buNone/>
            </a:pPr>
            <a:r>
              <a:rPr lang="en-US" sz="2000" dirty="0" smtClean="0"/>
              <a:t>Catholic </a:t>
            </a:r>
            <a:r>
              <a:rPr lang="en-US" sz="2000" dirty="0"/>
              <a:t>king never safe</a:t>
            </a:r>
          </a:p>
          <a:p>
            <a:pPr marL="0" indent="0">
              <a:buNone/>
            </a:pPr>
            <a:r>
              <a:rPr lang="en-US" sz="2000" dirty="0" smtClean="0"/>
              <a:t>-Confirmed by June 1685 peasant rebellion led </a:t>
            </a:r>
            <a:r>
              <a:rPr lang="en-US" sz="2000" dirty="0"/>
              <a:t>by </a:t>
            </a:r>
            <a:endParaRPr lang="en-US" sz="2000" dirty="0" smtClean="0"/>
          </a:p>
          <a:p>
            <a:pPr marL="0" indent="0">
              <a:buNone/>
            </a:pPr>
            <a:r>
              <a:rPr lang="en-US" sz="2000" dirty="0" smtClean="0"/>
              <a:t>Duke </a:t>
            </a:r>
            <a:r>
              <a:rPr lang="en-US" sz="2000" dirty="0"/>
              <a:t>of Monmouth</a:t>
            </a:r>
          </a:p>
          <a:p>
            <a:pPr marL="0" indent="0">
              <a:buNone/>
            </a:pPr>
            <a:r>
              <a:rPr lang="en-US" sz="2000" dirty="0"/>
              <a:t>    quickly </a:t>
            </a:r>
            <a:r>
              <a:rPr lang="en-US" sz="2000" dirty="0" smtClean="0"/>
              <a:t>routed &amp; </a:t>
            </a:r>
            <a:r>
              <a:rPr lang="en-US" sz="2000" dirty="0"/>
              <a:t>dealt with harshly (“Bloody Assizes”)</a:t>
            </a:r>
          </a:p>
          <a:p>
            <a:pPr marL="0" indent="0">
              <a:buNone/>
            </a:pPr>
            <a:r>
              <a:rPr lang="en-US" sz="2000" dirty="0"/>
              <a:t> </a:t>
            </a:r>
            <a:r>
              <a:rPr lang="en-US" sz="2000" dirty="0" smtClean="0"/>
              <a:t>   300 condemned to death; 800 sold into </a:t>
            </a:r>
            <a:r>
              <a:rPr lang="en-US" sz="2000" dirty="0"/>
              <a:t>slavery in the West Indies</a:t>
            </a:r>
          </a:p>
          <a:p>
            <a:pPr marL="0" indent="0">
              <a:buNone/>
            </a:pPr>
            <a:r>
              <a:rPr lang="en-US" sz="2000" dirty="0" smtClean="0"/>
              <a:t>-Used </a:t>
            </a:r>
            <a:r>
              <a:rPr lang="en-US" sz="2000" dirty="0"/>
              <a:t>rebellion as excuse</a:t>
            </a:r>
          </a:p>
          <a:p>
            <a:pPr marL="0" indent="0">
              <a:buNone/>
            </a:pPr>
            <a:r>
              <a:rPr lang="en-US" sz="2000" dirty="0"/>
              <a:t>    to increase size of army</a:t>
            </a:r>
          </a:p>
          <a:p>
            <a:pPr marL="0" indent="0">
              <a:buNone/>
            </a:pPr>
            <a:r>
              <a:rPr lang="en-US" sz="2000" dirty="0"/>
              <a:t>    to appoint RCs to positions in military and government</a:t>
            </a:r>
          </a:p>
          <a:p>
            <a:pPr marL="0" indent="0">
              <a:buNone/>
            </a:pPr>
            <a:r>
              <a:rPr lang="en-US" sz="2000" dirty="0"/>
              <a:t>    to move the Anglican Church closer to the Roman Catholic</a:t>
            </a:r>
          </a:p>
          <a:p>
            <a:pPr marL="0" indent="0">
              <a:buNone/>
            </a:pPr>
            <a:r>
              <a:rPr lang="en-US" sz="2000" dirty="0" smtClean="0"/>
              <a:t>-Sent </a:t>
            </a:r>
            <a:r>
              <a:rPr lang="en-US" sz="2000" dirty="0"/>
              <a:t>envoys to Mary and Anne asking them to convert</a:t>
            </a:r>
          </a:p>
          <a:p>
            <a:pPr marL="0" indent="0">
              <a:buNone/>
            </a:pPr>
            <a:r>
              <a:rPr lang="en-US" sz="2000" dirty="0" smtClean="0"/>
              <a:t>-Turned </a:t>
            </a:r>
            <a:r>
              <a:rPr lang="en-US" sz="2000" dirty="0"/>
              <a:t>to the Whigs (thought ties with Dissenters made receptive to toleration)</a:t>
            </a:r>
          </a:p>
          <a:p>
            <a:pPr marL="0" indent="0">
              <a:buNone/>
            </a:pPr>
            <a:r>
              <a:rPr lang="en-US" sz="2000" dirty="0"/>
              <a:t>    April 1687 Declaration of Indulgence gave </a:t>
            </a:r>
            <a:r>
              <a:rPr lang="en-US" sz="2000" dirty="0" err="1"/>
              <a:t>Disssenters</a:t>
            </a:r>
            <a:r>
              <a:rPr lang="en-US" sz="2000" dirty="0"/>
              <a:t> and Catholics</a:t>
            </a:r>
          </a:p>
          <a:p>
            <a:pPr marL="0" indent="0">
              <a:buNone/>
            </a:pPr>
            <a:r>
              <a:rPr lang="en-US" sz="2000" dirty="0"/>
              <a:t>    full religious freedom</a:t>
            </a:r>
          </a:p>
          <a:p>
            <a:pPr marL="0" indent="0">
              <a:buNone/>
            </a:pPr>
            <a:r>
              <a:rPr lang="en-US" sz="2000" dirty="0"/>
              <a:t>    Archbishop of Canterbury, William </a:t>
            </a:r>
            <a:r>
              <a:rPr lang="en-US" sz="2000" dirty="0" err="1"/>
              <a:t>Sancroft</a:t>
            </a:r>
            <a:r>
              <a:rPr lang="en-US" sz="2000" dirty="0"/>
              <a:t>, and six other bishops</a:t>
            </a:r>
          </a:p>
          <a:p>
            <a:pPr marL="0" indent="0">
              <a:buNone/>
            </a:pPr>
            <a:r>
              <a:rPr lang="en-US" sz="2000" dirty="0"/>
              <a:t>    imprisoned when protested its illegality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762000"/>
            <a:ext cx="1524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3696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7239000" cy="5922336"/>
          </a:xfrm>
        </p:spPr>
        <p:txBody>
          <a:bodyPr>
            <a:normAutofit lnSpcReduction="10000"/>
          </a:bodyPr>
          <a:lstStyle/>
          <a:p>
            <a:pPr marL="0" indent="0" algn="ctr">
              <a:buNone/>
            </a:pPr>
            <a:r>
              <a:rPr lang="en-US" sz="2800" b="1" dirty="0">
                <a:solidFill>
                  <a:schemeClr val="bg2">
                    <a:lumMod val="50000"/>
                  </a:schemeClr>
                </a:solidFill>
              </a:rPr>
              <a:t>“Protestantism and Liberty”</a:t>
            </a:r>
            <a:r>
              <a:rPr lang="en-US" sz="2800" dirty="0">
                <a:solidFill>
                  <a:schemeClr val="bg2">
                    <a:lumMod val="50000"/>
                  </a:schemeClr>
                </a:solidFill>
              </a:rPr>
              <a:t> </a:t>
            </a:r>
            <a:endParaRPr lang="en-US" sz="2800" dirty="0" smtClean="0">
              <a:solidFill>
                <a:schemeClr val="bg2">
                  <a:lumMod val="50000"/>
                </a:schemeClr>
              </a:solidFill>
            </a:endParaRPr>
          </a:p>
          <a:p>
            <a:pPr marL="0" indent="0" algn="ctr">
              <a:buNone/>
            </a:pPr>
            <a:endParaRPr lang="en-US" sz="2800" dirty="0">
              <a:solidFill>
                <a:schemeClr val="bg2">
                  <a:lumMod val="50000"/>
                </a:schemeClr>
              </a:solidFill>
            </a:endParaRPr>
          </a:p>
          <a:p>
            <a:pPr marL="0" indent="0" algn="ctr">
              <a:buNone/>
            </a:pPr>
            <a:endParaRPr lang="en-US" sz="2800" dirty="0" smtClean="0">
              <a:solidFill>
                <a:schemeClr val="bg2">
                  <a:lumMod val="50000"/>
                </a:schemeClr>
              </a:solidFill>
            </a:endParaRPr>
          </a:p>
          <a:p>
            <a:pPr marL="0" indent="0" algn="ctr">
              <a:buNone/>
            </a:pPr>
            <a:endParaRPr lang="en-US" sz="2800" dirty="0" smtClean="0">
              <a:solidFill>
                <a:schemeClr val="bg2">
                  <a:lumMod val="50000"/>
                </a:schemeClr>
              </a:solidFill>
            </a:endParaRPr>
          </a:p>
          <a:p>
            <a:pPr marL="0" indent="0" algn="ctr">
              <a:buNone/>
            </a:pPr>
            <a:endParaRPr lang="en-US" sz="2800" dirty="0" smtClean="0">
              <a:solidFill>
                <a:schemeClr val="bg2">
                  <a:lumMod val="50000"/>
                </a:schemeClr>
              </a:solidFill>
            </a:endParaRPr>
          </a:p>
          <a:p>
            <a:r>
              <a:rPr lang="en-US" sz="2000" dirty="0" smtClean="0"/>
              <a:t>On 10 June </a:t>
            </a:r>
            <a:r>
              <a:rPr lang="en-US" sz="2000" dirty="0"/>
              <a:t>1688 son born to James and Mary baptized into RC faith </a:t>
            </a:r>
            <a:endParaRPr lang="en-US" sz="2000" dirty="0" smtClean="0"/>
          </a:p>
          <a:p>
            <a:r>
              <a:rPr lang="en-US" sz="2000" dirty="0" smtClean="0"/>
              <a:t>Seven </a:t>
            </a:r>
            <a:r>
              <a:rPr lang="en-US" sz="2000" dirty="0"/>
              <a:t>prominent Englishmen sent invitation to </a:t>
            </a:r>
            <a:r>
              <a:rPr lang="en-US" sz="2000" b="1" dirty="0">
                <a:solidFill>
                  <a:schemeClr val="bg2">
                    <a:lumMod val="50000"/>
                  </a:schemeClr>
                </a:solidFill>
              </a:rPr>
              <a:t>William</a:t>
            </a:r>
            <a:r>
              <a:rPr lang="en-US" sz="2000" dirty="0"/>
              <a:t>, Prince of Orange, and wife</a:t>
            </a:r>
            <a:r>
              <a:rPr lang="en-US" sz="2000" b="1" dirty="0"/>
              <a:t> </a:t>
            </a:r>
            <a:r>
              <a:rPr lang="en-US" sz="2000" b="1" dirty="0">
                <a:solidFill>
                  <a:schemeClr val="bg2">
                    <a:lumMod val="50000"/>
                  </a:schemeClr>
                </a:solidFill>
              </a:rPr>
              <a:t>Mary</a:t>
            </a:r>
            <a:r>
              <a:rPr lang="en-US" sz="2000" dirty="0"/>
              <a:t> to come to England to defend "Protestantism and Liberty" </a:t>
            </a:r>
            <a:br>
              <a:rPr lang="en-US" sz="2000" dirty="0"/>
            </a:br>
            <a:r>
              <a:rPr lang="en-US" sz="2000" dirty="0"/>
              <a:t>    fearful of Catholic dynasty </a:t>
            </a:r>
            <a:br>
              <a:rPr lang="en-US" sz="2000" dirty="0"/>
            </a:br>
            <a:r>
              <a:rPr lang="en-US" sz="2000" dirty="0"/>
              <a:t>    James Edward was </a:t>
            </a:r>
            <a:r>
              <a:rPr lang="en-US" sz="2000" b="1" dirty="0"/>
              <a:t>“warming pan” </a:t>
            </a:r>
            <a:r>
              <a:rPr lang="en-US" sz="2000" b="1" dirty="0" smtClean="0"/>
              <a:t>baby</a:t>
            </a:r>
          </a:p>
          <a:p>
            <a:r>
              <a:rPr lang="en-US" sz="2000" dirty="0" smtClean="0"/>
              <a:t>In November </a:t>
            </a:r>
            <a:r>
              <a:rPr lang="en-US" sz="2000" dirty="0"/>
              <a:t>1688 William and Mary landed in England </a:t>
            </a:r>
            <a:br>
              <a:rPr lang="en-US" sz="2000" dirty="0"/>
            </a:br>
            <a:r>
              <a:rPr lang="en-US" sz="2000" dirty="0"/>
              <a:t>    ships powered by  “Protestant Wind” </a:t>
            </a:r>
            <a:br>
              <a:rPr lang="en-US" sz="2000" dirty="0"/>
            </a:br>
            <a:r>
              <a:rPr lang="en-US" sz="2000" dirty="0"/>
              <a:t>    James fled London and took refuge in France </a:t>
            </a:r>
            <a:br>
              <a:rPr lang="en-US" sz="2000" dirty="0"/>
            </a:br>
            <a:r>
              <a:rPr lang="en-US" sz="2000" dirty="0"/>
              <a:t>    </a:t>
            </a:r>
            <a:r>
              <a:rPr lang="en-US" sz="2000" dirty="0" smtClean="0"/>
              <a:t>William and Mary asked to take over</a:t>
            </a:r>
            <a:r>
              <a:rPr lang="en-US" sz="2000" dirty="0"/>
              <a:t>    </a:t>
            </a:r>
            <a:endParaRPr lang="en-US" sz="2000" dirty="0" smtClean="0"/>
          </a:p>
          <a:p>
            <a:pPr marL="0" indent="0">
              <a:buNone/>
            </a:pPr>
            <a:r>
              <a:rPr lang="en-US" sz="2000" b="1" dirty="0" smtClean="0"/>
              <a:t>Convention </a:t>
            </a:r>
            <a:r>
              <a:rPr lang="en-US" sz="2000" b="1" dirty="0"/>
              <a:t>Parliament </a:t>
            </a:r>
            <a:r>
              <a:rPr lang="en-US" sz="2000" dirty="0"/>
              <a:t>called for February 1689 </a:t>
            </a:r>
          </a:p>
          <a:p>
            <a:pPr marL="0" indent="0">
              <a:buNone/>
            </a:pPr>
            <a:endParaRPr lang="en-US" sz="20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066800"/>
            <a:ext cx="2514600" cy="1643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1569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7239000" cy="5922336"/>
          </a:xfrm>
        </p:spPr>
        <p:txBody>
          <a:bodyPr/>
          <a:lstStyle/>
          <a:p>
            <a:pPr marL="0" indent="0" algn="ctr">
              <a:buNone/>
            </a:pPr>
            <a:r>
              <a:rPr lang="en-US" b="1" dirty="0" smtClean="0">
                <a:solidFill>
                  <a:schemeClr val="bg2">
                    <a:lumMod val="50000"/>
                  </a:schemeClr>
                </a:solidFill>
              </a:rPr>
              <a:t>Convention Parliament</a:t>
            </a:r>
            <a:endParaRPr lang="en-US" b="1" dirty="0">
              <a:solidFill>
                <a:schemeClr val="bg2">
                  <a:lumMod val="50000"/>
                </a:schemeClr>
              </a:solidFill>
            </a:endParaRPr>
          </a:p>
          <a:p>
            <a:r>
              <a:rPr lang="en-US" dirty="0"/>
              <a:t>D</a:t>
            </a:r>
            <a:r>
              <a:rPr lang="en-US" dirty="0" smtClean="0"/>
              <a:t>eclared </a:t>
            </a:r>
            <a:r>
              <a:rPr lang="en-US" dirty="0"/>
              <a:t>that James had abdicated and throne was </a:t>
            </a:r>
            <a:r>
              <a:rPr lang="en-US" dirty="0" smtClean="0"/>
              <a:t>vacant</a:t>
            </a:r>
          </a:p>
          <a:p>
            <a:r>
              <a:rPr lang="en-US" dirty="0" smtClean="0"/>
              <a:t>Offered </a:t>
            </a:r>
            <a:r>
              <a:rPr lang="en-US" dirty="0"/>
              <a:t>joint crown to William and </a:t>
            </a:r>
            <a:r>
              <a:rPr lang="en-US" dirty="0" smtClean="0"/>
              <a:t>Mary</a:t>
            </a:r>
          </a:p>
          <a:p>
            <a:r>
              <a:rPr lang="en-US" dirty="0" smtClean="0"/>
              <a:t>Put </a:t>
            </a:r>
            <a:r>
              <a:rPr lang="en-US" dirty="0"/>
              <a:t>parliamentary limitations on </a:t>
            </a:r>
            <a:r>
              <a:rPr lang="en-US" dirty="0" smtClean="0"/>
              <a:t>sovereignty with Declaration of Rights</a:t>
            </a:r>
          </a:p>
          <a:p>
            <a:r>
              <a:rPr lang="en-US" dirty="0" smtClean="0"/>
              <a:t>Resulted </a:t>
            </a:r>
            <a:r>
              <a:rPr lang="en-US" dirty="0"/>
              <a:t>in the establishment of a limited or constitutional monarchy </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114800"/>
            <a:ext cx="3048000" cy="2146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5934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7239000" cy="5922336"/>
          </a:xfrm>
        </p:spPr>
        <p:txBody>
          <a:bodyPr>
            <a:normAutofit fontScale="92500" lnSpcReduction="20000"/>
          </a:bodyPr>
          <a:lstStyle/>
          <a:p>
            <a:pPr marL="0" indent="0">
              <a:buNone/>
            </a:pPr>
            <a:r>
              <a:rPr lang="en-US" b="1" dirty="0">
                <a:solidFill>
                  <a:schemeClr val="bg2">
                    <a:lumMod val="50000"/>
                  </a:schemeClr>
                </a:solidFill>
              </a:rPr>
              <a:t>Declaration of Rights (later Bill of Rights)</a:t>
            </a:r>
          </a:p>
          <a:p>
            <a:pPr marL="0" indent="0">
              <a:buNone/>
            </a:pPr>
            <a:r>
              <a:rPr lang="en-US" dirty="0"/>
              <a:t>-guaranteed freedom of speech, freedom of elections, parliamentary approval of taxation, and the right to petition</a:t>
            </a:r>
          </a:p>
          <a:p>
            <a:pPr marL="0" indent="0">
              <a:buNone/>
            </a:pPr>
            <a:r>
              <a:rPr lang="en-US" dirty="0"/>
              <a:t>-forbade cruel and unusual punishment, standing armies, suspension of the law, and due process</a:t>
            </a:r>
          </a:p>
          <a:p>
            <a:pPr marL="0" indent="0">
              <a:buNone/>
            </a:pPr>
            <a:r>
              <a:rPr lang="en-US" dirty="0"/>
              <a:t>-stated that no Catholic could succeed to throne of England</a:t>
            </a:r>
          </a:p>
          <a:p>
            <a:pPr marL="0" indent="0">
              <a:buNone/>
            </a:pPr>
            <a:endParaRPr lang="en-US" dirty="0"/>
          </a:p>
          <a:p>
            <a:pPr marL="0" indent="0">
              <a:buNone/>
            </a:pPr>
            <a:r>
              <a:rPr lang="en-US" b="1" dirty="0">
                <a:solidFill>
                  <a:schemeClr val="bg2">
                    <a:lumMod val="50000"/>
                  </a:schemeClr>
                </a:solidFill>
              </a:rPr>
              <a:t>Claim of Right</a:t>
            </a:r>
          </a:p>
          <a:p>
            <a:pPr marL="0" indent="0">
              <a:buNone/>
            </a:pPr>
            <a:r>
              <a:rPr lang="en-US" dirty="0"/>
              <a:t>-Scottish Estates approved a similar document in April 1689</a:t>
            </a:r>
          </a:p>
          <a:p>
            <a:pPr marL="0" indent="0">
              <a:buNone/>
            </a:pPr>
            <a:r>
              <a:rPr lang="en-US" dirty="0"/>
              <a:t>-stated that no Catholic could succeed to throne of Scotland</a:t>
            </a:r>
          </a:p>
          <a:p>
            <a:pPr marL="0" indent="0">
              <a:buNone/>
            </a:pPr>
            <a:r>
              <a:rPr lang="en-US" dirty="0"/>
              <a:t>-established Presbyterianism as the Church of Scotland and maintained Scottish legal system </a:t>
            </a:r>
          </a:p>
        </p:txBody>
      </p:sp>
    </p:spTree>
    <p:extLst>
      <p:ext uri="{BB962C8B-B14F-4D97-AF65-F5344CB8AC3E}">
        <p14:creationId xmlns:p14="http://schemas.microsoft.com/office/powerpoint/2010/main" val="1022210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7239000" cy="5922336"/>
          </a:xfrm>
        </p:spPr>
        <p:txBody>
          <a:bodyPr>
            <a:normAutofit fontScale="85000" lnSpcReduction="10000"/>
          </a:bodyPr>
          <a:lstStyle/>
          <a:p>
            <a:pPr marL="0" indent="0" algn="ctr">
              <a:buNone/>
            </a:pPr>
            <a:r>
              <a:rPr lang="en-US" sz="2200" b="1" dirty="0">
                <a:solidFill>
                  <a:schemeClr val="bg2">
                    <a:lumMod val="50000"/>
                  </a:schemeClr>
                </a:solidFill>
              </a:rPr>
              <a:t>Other Consequences of Glorious </a:t>
            </a:r>
            <a:r>
              <a:rPr lang="en-US" sz="2200" b="1" dirty="0" smtClean="0">
                <a:solidFill>
                  <a:schemeClr val="bg2">
                    <a:lumMod val="50000"/>
                  </a:schemeClr>
                </a:solidFill>
              </a:rPr>
              <a:t>Revolution</a:t>
            </a:r>
          </a:p>
          <a:p>
            <a:pPr marL="0" indent="0" algn="ctr">
              <a:buNone/>
            </a:pPr>
            <a:endParaRPr lang="en-US" sz="2200" b="1" dirty="0">
              <a:solidFill>
                <a:schemeClr val="bg2">
                  <a:lumMod val="50000"/>
                </a:schemeClr>
              </a:solidFill>
            </a:endParaRPr>
          </a:p>
          <a:p>
            <a:pPr marL="0" indent="0">
              <a:buNone/>
            </a:pPr>
            <a:r>
              <a:rPr lang="en-US" sz="1800" dirty="0" smtClean="0">
                <a:solidFill>
                  <a:schemeClr val="bg2">
                    <a:lumMod val="50000"/>
                  </a:schemeClr>
                </a:solidFill>
              </a:rPr>
              <a:t>Mutiny </a:t>
            </a:r>
            <a:r>
              <a:rPr lang="en-US" sz="1800" dirty="0">
                <a:solidFill>
                  <a:schemeClr val="bg2">
                    <a:lumMod val="50000"/>
                  </a:schemeClr>
                </a:solidFill>
              </a:rPr>
              <a:t>Act </a:t>
            </a:r>
            <a:r>
              <a:rPr lang="en-US" sz="1800" dirty="0"/>
              <a:t>in 1689 limited royal use of martial law to one year</a:t>
            </a:r>
          </a:p>
          <a:p>
            <a:pPr marL="0" indent="0">
              <a:buNone/>
            </a:pPr>
            <a:r>
              <a:rPr lang="en-US" sz="1800" dirty="0" smtClean="0">
                <a:solidFill>
                  <a:schemeClr val="bg2">
                    <a:lumMod val="50000"/>
                  </a:schemeClr>
                </a:solidFill>
              </a:rPr>
              <a:t>Toleration </a:t>
            </a:r>
            <a:r>
              <a:rPr lang="en-US" sz="1800" dirty="0">
                <a:solidFill>
                  <a:schemeClr val="bg2">
                    <a:lumMod val="50000"/>
                  </a:schemeClr>
                </a:solidFill>
              </a:rPr>
              <a:t>Act </a:t>
            </a:r>
            <a:r>
              <a:rPr lang="en-US" sz="1800" dirty="0"/>
              <a:t>of 1689 gave freedom of worship to Dissenters but kept Test and Corporation Acts and the penal laws against Catholics</a:t>
            </a:r>
          </a:p>
          <a:p>
            <a:pPr marL="0" indent="0">
              <a:buNone/>
            </a:pPr>
            <a:endParaRPr lang="en-US" sz="1800" dirty="0" smtClean="0"/>
          </a:p>
          <a:p>
            <a:pPr marL="0" indent="0">
              <a:buNone/>
            </a:pPr>
            <a:r>
              <a:rPr lang="en-US" sz="1800" dirty="0" smtClean="0"/>
              <a:t>England involved in </a:t>
            </a:r>
            <a:r>
              <a:rPr lang="en-US" sz="1800" dirty="0" smtClean="0">
                <a:solidFill>
                  <a:schemeClr val="bg2">
                    <a:lumMod val="50000"/>
                  </a:schemeClr>
                </a:solidFill>
              </a:rPr>
              <a:t>Nine </a:t>
            </a:r>
            <a:r>
              <a:rPr lang="en-US" sz="1800" dirty="0">
                <a:solidFill>
                  <a:schemeClr val="bg2">
                    <a:lumMod val="50000"/>
                  </a:schemeClr>
                </a:solidFill>
              </a:rPr>
              <a:t>Years’ War </a:t>
            </a:r>
            <a:r>
              <a:rPr lang="en-US" sz="1800" dirty="0"/>
              <a:t>(1688-97) instigated by Louis XIV's provision </a:t>
            </a:r>
            <a:r>
              <a:rPr lang="en-US" sz="1800" dirty="0" smtClean="0"/>
              <a:t>of men</a:t>
            </a:r>
            <a:r>
              <a:rPr lang="en-US" sz="1800" dirty="0"/>
              <a:t>, money, and ships to James II</a:t>
            </a:r>
          </a:p>
          <a:p>
            <a:pPr marL="0" indent="0">
              <a:buNone/>
            </a:pPr>
            <a:r>
              <a:rPr lang="en-US" sz="1800" dirty="0"/>
              <a:t>    </a:t>
            </a:r>
            <a:r>
              <a:rPr lang="en-US" sz="1800" dirty="0" smtClean="0"/>
              <a:t>James sailed </a:t>
            </a:r>
            <a:r>
              <a:rPr lang="en-US" sz="1800" dirty="0"/>
              <a:t>to Ireland to recover the throne of </a:t>
            </a:r>
            <a:r>
              <a:rPr lang="en-US" sz="1800" dirty="0" smtClean="0"/>
              <a:t>England;</a:t>
            </a:r>
            <a:endParaRPr lang="en-US" sz="1800" dirty="0"/>
          </a:p>
          <a:p>
            <a:pPr marL="0" indent="0">
              <a:buNone/>
            </a:pPr>
            <a:r>
              <a:rPr lang="en-US" sz="1800" dirty="0"/>
              <a:t>    defeated by William 1690 Battle of the </a:t>
            </a:r>
            <a:r>
              <a:rPr lang="en-US" sz="1800" dirty="0" smtClean="0"/>
              <a:t>Boyne;</a:t>
            </a:r>
            <a:endParaRPr lang="en-US" sz="1800" dirty="0"/>
          </a:p>
          <a:p>
            <a:pPr marL="0" indent="0">
              <a:buNone/>
            </a:pPr>
            <a:r>
              <a:rPr lang="en-US" sz="1800" dirty="0"/>
              <a:t>    legislation reduced RCs </a:t>
            </a:r>
            <a:r>
              <a:rPr lang="en-US" sz="1800" dirty="0" smtClean="0"/>
              <a:t>in Ireland to </a:t>
            </a:r>
            <a:r>
              <a:rPr lang="en-US" sz="1800" dirty="0"/>
              <a:t>virtual slavery:</a:t>
            </a:r>
          </a:p>
          <a:p>
            <a:pPr marL="0" indent="0">
              <a:buNone/>
            </a:pPr>
            <a:r>
              <a:rPr lang="en-US" sz="1800" dirty="0"/>
              <a:t>        could not hold office, sit in parliament, vote in elections,</a:t>
            </a:r>
          </a:p>
          <a:p>
            <a:pPr marL="0" indent="0">
              <a:buNone/>
            </a:pPr>
            <a:r>
              <a:rPr lang="en-US" sz="1800" dirty="0"/>
              <a:t>        serve on jury, practice law, teach school, purchase land,</a:t>
            </a:r>
          </a:p>
          <a:p>
            <a:pPr marL="0" indent="0">
              <a:buNone/>
            </a:pPr>
            <a:r>
              <a:rPr lang="en-US" sz="1800" dirty="0"/>
              <a:t>        or own horse worth more than £5</a:t>
            </a:r>
          </a:p>
          <a:p>
            <a:pPr marL="0" indent="0">
              <a:buNone/>
            </a:pPr>
            <a:r>
              <a:rPr lang="en-US" sz="1800" dirty="0" smtClean="0"/>
              <a:t>N.B</a:t>
            </a:r>
            <a:r>
              <a:rPr lang="en-US" sz="1800" dirty="0"/>
              <a:t>. Scots fared better: Presbyterianism recognized as </a:t>
            </a:r>
            <a:r>
              <a:rPr lang="en-US" sz="1800" dirty="0" smtClean="0"/>
              <a:t>Church </a:t>
            </a:r>
            <a:r>
              <a:rPr lang="en-US" sz="1800" dirty="0"/>
              <a:t>of Scotland</a:t>
            </a:r>
          </a:p>
          <a:p>
            <a:pPr marL="0" indent="0">
              <a:buNone/>
            </a:pPr>
            <a:r>
              <a:rPr lang="en-US" sz="1800" dirty="0"/>
              <a:t>    </a:t>
            </a:r>
            <a:endParaRPr lang="en-US" sz="1800" dirty="0" smtClean="0"/>
          </a:p>
          <a:p>
            <a:pPr marL="0" indent="0">
              <a:buNone/>
            </a:pPr>
            <a:r>
              <a:rPr lang="en-US" sz="1800" dirty="0" smtClean="0">
                <a:solidFill>
                  <a:schemeClr val="bg2">
                    <a:lumMod val="50000"/>
                  </a:schemeClr>
                </a:solidFill>
              </a:rPr>
              <a:t>Annual </a:t>
            </a:r>
            <a:r>
              <a:rPr lang="en-US" sz="1800" dirty="0">
                <a:solidFill>
                  <a:schemeClr val="bg2">
                    <a:lumMod val="50000"/>
                  </a:schemeClr>
                </a:solidFill>
              </a:rPr>
              <a:t>parliaments </a:t>
            </a:r>
            <a:r>
              <a:rPr lang="en-US" sz="1800" dirty="0"/>
              <a:t>and </a:t>
            </a:r>
            <a:r>
              <a:rPr lang="en-US" sz="1800" dirty="0">
                <a:solidFill>
                  <a:schemeClr val="bg2">
                    <a:lumMod val="50000"/>
                  </a:schemeClr>
                </a:solidFill>
              </a:rPr>
              <a:t>new sources of revenue </a:t>
            </a:r>
            <a:r>
              <a:rPr lang="en-US" sz="1800" dirty="0"/>
              <a:t>needed</a:t>
            </a:r>
          </a:p>
          <a:p>
            <a:pPr marL="0" indent="0">
              <a:buNone/>
            </a:pPr>
            <a:r>
              <a:rPr lang="en-US" sz="1800" dirty="0"/>
              <a:t>        1693 permanent national debt</a:t>
            </a:r>
          </a:p>
          <a:p>
            <a:pPr marL="0" indent="0">
              <a:buNone/>
            </a:pPr>
            <a:r>
              <a:rPr lang="en-US" sz="1800" dirty="0"/>
              <a:t>        1694 Bank of England</a:t>
            </a:r>
          </a:p>
          <a:p>
            <a:pPr marL="0" indent="0">
              <a:buNone/>
            </a:pPr>
            <a:r>
              <a:rPr lang="en-US" sz="1800" dirty="0"/>
              <a:t> </a:t>
            </a:r>
            <a:r>
              <a:rPr lang="en-US" sz="1800" dirty="0" smtClean="0"/>
              <a:t>Victories </a:t>
            </a:r>
            <a:r>
              <a:rPr lang="en-US" sz="1800" dirty="0"/>
              <a:t>in the </a:t>
            </a:r>
            <a:r>
              <a:rPr lang="en-US" sz="1800" dirty="0">
                <a:solidFill>
                  <a:schemeClr val="bg2">
                    <a:lumMod val="50000"/>
                  </a:schemeClr>
                </a:solidFill>
              </a:rPr>
              <a:t>War of Spanish Succession (1702-13) </a:t>
            </a:r>
            <a:r>
              <a:rPr lang="en-US" sz="1800" dirty="0"/>
              <a:t>established</a:t>
            </a:r>
          </a:p>
          <a:p>
            <a:pPr marL="0" indent="0">
              <a:buNone/>
            </a:pPr>
            <a:r>
              <a:rPr lang="en-US" sz="1800" dirty="0"/>
              <a:t> </a:t>
            </a:r>
            <a:r>
              <a:rPr lang="en-US" sz="1800" dirty="0" smtClean="0"/>
              <a:t>England </a:t>
            </a:r>
            <a:r>
              <a:rPr lang="en-US" sz="1800" dirty="0"/>
              <a:t>as major force in continental politics </a:t>
            </a:r>
          </a:p>
        </p:txBody>
      </p:sp>
    </p:spTree>
    <p:extLst>
      <p:ext uri="{BB962C8B-B14F-4D97-AF65-F5344CB8AC3E}">
        <p14:creationId xmlns:p14="http://schemas.microsoft.com/office/powerpoint/2010/main" val="2051387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7239000" cy="5922336"/>
          </a:xfrm>
        </p:spPr>
        <p:txBody>
          <a:bodyPr>
            <a:normAutofit fontScale="85000" lnSpcReduction="10000"/>
          </a:bodyPr>
          <a:lstStyle/>
          <a:p>
            <a:pPr marL="0" indent="0">
              <a:buNone/>
            </a:pPr>
            <a:r>
              <a:rPr lang="en-US" sz="2000" b="1" dirty="0">
                <a:solidFill>
                  <a:schemeClr val="bg2">
                    <a:lumMod val="50000"/>
                  </a:schemeClr>
                </a:solidFill>
              </a:rPr>
              <a:t>Act of Settlement of 1701</a:t>
            </a:r>
          </a:p>
          <a:p>
            <a:pPr marL="0" indent="0">
              <a:buNone/>
            </a:pPr>
            <a:r>
              <a:rPr lang="en-US" sz="2000" dirty="0"/>
              <a:t>-caused by Mary's death in 1694, William’s failure to remarry, and Anne's loss of only surviving child, Duke of Gloucester in 1700</a:t>
            </a:r>
          </a:p>
          <a:p>
            <a:pPr marL="0" indent="0">
              <a:buNone/>
            </a:pPr>
            <a:r>
              <a:rPr lang="en-US" sz="2000" dirty="0"/>
              <a:t>-succession would pass to Anne upon William’s death and then to Princess Sophia of Hanover and heirs</a:t>
            </a:r>
          </a:p>
          <a:p>
            <a:pPr marL="0" indent="0">
              <a:buNone/>
            </a:pPr>
            <a:r>
              <a:rPr lang="en-US" sz="2000" dirty="0"/>
              <a:t>-ruler must be practicing Anglican</a:t>
            </a:r>
          </a:p>
          <a:p>
            <a:pPr marL="0" indent="0">
              <a:buNone/>
            </a:pPr>
            <a:r>
              <a:rPr lang="en-US" sz="2000" dirty="0"/>
              <a:t>-could not leave England without the consent of parliament</a:t>
            </a:r>
          </a:p>
          <a:p>
            <a:pPr marL="0" indent="0">
              <a:buNone/>
            </a:pPr>
            <a:r>
              <a:rPr lang="en-US" sz="2000" dirty="0"/>
              <a:t>-England not automatically obliged to defend ruler's foreign territories</a:t>
            </a:r>
          </a:p>
          <a:p>
            <a:pPr marL="0" indent="0">
              <a:buNone/>
            </a:pPr>
            <a:r>
              <a:rPr lang="en-US" sz="2000" dirty="0"/>
              <a:t>-office holding closed to foreigners</a:t>
            </a:r>
          </a:p>
          <a:p>
            <a:pPr marL="0" indent="0">
              <a:buNone/>
            </a:pPr>
            <a:r>
              <a:rPr lang="en-US" sz="2000" dirty="0"/>
              <a:t>-all ministerial decisions made in Privy Council and properly </a:t>
            </a:r>
            <a:r>
              <a:rPr lang="en-US" sz="2000" dirty="0" err="1"/>
              <a:t>minuted</a:t>
            </a:r>
            <a:endParaRPr lang="en-US" sz="2000" dirty="0"/>
          </a:p>
          <a:p>
            <a:pPr marL="0" indent="0">
              <a:buNone/>
            </a:pPr>
            <a:endParaRPr lang="en-US" sz="2000" dirty="0"/>
          </a:p>
          <a:p>
            <a:pPr marL="0" indent="0">
              <a:buNone/>
            </a:pPr>
            <a:r>
              <a:rPr lang="en-US" sz="2000" b="1" dirty="0">
                <a:solidFill>
                  <a:schemeClr val="bg2">
                    <a:lumMod val="50000"/>
                  </a:schemeClr>
                </a:solidFill>
              </a:rPr>
              <a:t>Social Contract Theory of Government</a:t>
            </a:r>
          </a:p>
          <a:p>
            <a:pPr marL="0" indent="0">
              <a:buNone/>
            </a:pPr>
            <a:r>
              <a:rPr lang="en-US" sz="2000" dirty="0"/>
              <a:t>-Bill of Rights, Toleration Act, Mutiny Act, Triennial Act, and Act of Settlement political embodiments of John Locke's social contract theory of government</a:t>
            </a:r>
          </a:p>
          <a:p>
            <a:pPr marL="0" indent="0">
              <a:buNone/>
            </a:pPr>
            <a:r>
              <a:rPr lang="en-US" sz="2000" dirty="0"/>
              <a:t>-government was agreement between ruled and ruler for the purpose of protecting life, liberty, and property</a:t>
            </a:r>
          </a:p>
          <a:p>
            <a:pPr marL="0" indent="0">
              <a:buNone/>
            </a:pPr>
            <a:r>
              <a:rPr lang="en-US" sz="2000" dirty="0"/>
              <a:t>-premise of Treatise on Government radical: Revolution ultimate safeguard of the law </a:t>
            </a:r>
          </a:p>
        </p:txBody>
      </p:sp>
    </p:spTree>
    <p:extLst>
      <p:ext uri="{BB962C8B-B14F-4D97-AF65-F5344CB8AC3E}">
        <p14:creationId xmlns:p14="http://schemas.microsoft.com/office/powerpoint/2010/main" val="3416483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Origins of the civil war</a:t>
            </a:r>
            <a:endParaRPr lang="en-US" dirty="0"/>
          </a:p>
        </p:txBody>
      </p:sp>
      <p:sp>
        <p:nvSpPr>
          <p:cNvPr id="4" name="Content Placeholder 3"/>
          <p:cNvSpPr>
            <a:spLocks noGrp="1"/>
          </p:cNvSpPr>
          <p:nvPr>
            <p:ph idx="1"/>
          </p:nvPr>
        </p:nvSpPr>
        <p:spPr/>
        <p:txBody>
          <a:bodyPr>
            <a:normAutofit/>
          </a:bodyPr>
          <a:lstStyle/>
          <a:p>
            <a:pPr marL="0" indent="0">
              <a:buNone/>
            </a:pPr>
            <a:r>
              <a:rPr lang="en-US" sz="2000" b="1" dirty="0">
                <a:solidFill>
                  <a:schemeClr val="bg2">
                    <a:lumMod val="50000"/>
                  </a:schemeClr>
                </a:solidFill>
              </a:rPr>
              <a:t>Edward Hyde</a:t>
            </a:r>
            <a:r>
              <a:rPr lang="en-US" sz="2000" dirty="0"/>
              <a:t>, later Lord Clarendon, a parliamentarian turned royalist, believed the English Civil War was the last “great rebellion”; historian </a:t>
            </a:r>
            <a:r>
              <a:rPr lang="en-US" sz="2000" b="1" dirty="0">
                <a:solidFill>
                  <a:schemeClr val="bg2">
                    <a:lumMod val="50000"/>
                  </a:schemeClr>
                </a:solidFill>
              </a:rPr>
              <a:t>C.V. Wedgwood</a:t>
            </a:r>
            <a:r>
              <a:rPr lang="en-US" sz="2000" dirty="0"/>
              <a:t>, an internal war caused by a temporary political breakdown. The Whig historian </a:t>
            </a:r>
            <a:r>
              <a:rPr lang="en-US" sz="2000" b="1" dirty="0">
                <a:solidFill>
                  <a:schemeClr val="bg2">
                    <a:lumMod val="50000"/>
                  </a:schemeClr>
                </a:solidFill>
              </a:rPr>
              <a:t>Thomas Macaulay </a:t>
            </a:r>
            <a:r>
              <a:rPr lang="en-US" sz="2000" dirty="0"/>
              <a:t>argued that Parliament was defending traditional English institutions against a foreign king who wished to establish an absolute monarchy and deprive English subjects of their historic rights. </a:t>
            </a:r>
            <a:r>
              <a:rPr lang="en-US" sz="2000" b="1" dirty="0">
                <a:solidFill>
                  <a:schemeClr val="bg2">
                    <a:lumMod val="50000"/>
                  </a:schemeClr>
                </a:solidFill>
              </a:rPr>
              <a:t>S.R. Gardiner</a:t>
            </a:r>
            <a:r>
              <a:rPr lang="en-US" sz="2000" dirty="0"/>
              <a:t>, a church historian and a Whig, described the Civil War was a “Puritan Revolution.”  Marxist </a:t>
            </a:r>
            <a:r>
              <a:rPr lang="en-US" sz="2000" b="1" dirty="0">
                <a:solidFill>
                  <a:schemeClr val="bg2">
                    <a:lumMod val="50000"/>
                  </a:schemeClr>
                </a:solidFill>
              </a:rPr>
              <a:t>Frederick Engels </a:t>
            </a:r>
            <a:r>
              <a:rPr lang="en-US" sz="2000" dirty="0"/>
              <a:t>saw the event as the first bourgeois revolution or, as historian </a:t>
            </a:r>
            <a:r>
              <a:rPr lang="en-US" sz="2000" b="1" dirty="0">
                <a:solidFill>
                  <a:schemeClr val="bg2">
                    <a:lumMod val="50000"/>
                  </a:schemeClr>
                </a:solidFill>
              </a:rPr>
              <a:t>Roger </a:t>
            </a:r>
            <a:r>
              <a:rPr lang="en-US" sz="2000" b="1" dirty="0" err="1">
                <a:solidFill>
                  <a:schemeClr val="bg2">
                    <a:lumMod val="50000"/>
                  </a:schemeClr>
                </a:solidFill>
              </a:rPr>
              <a:t>Tawney</a:t>
            </a:r>
            <a:r>
              <a:rPr lang="en-US" sz="2000" b="1" dirty="0">
                <a:solidFill>
                  <a:schemeClr val="bg2">
                    <a:lumMod val="50000"/>
                  </a:schemeClr>
                </a:solidFill>
              </a:rPr>
              <a:t> </a:t>
            </a:r>
            <a:r>
              <a:rPr lang="en-US" sz="2000" dirty="0"/>
              <a:t>later explained, the consequence of the “rise of the gentry” and the decline of the aristocracy. </a:t>
            </a:r>
            <a:r>
              <a:rPr lang="en-US" sz="2000" b="1" dirty="0">
                <a:solidFill>
                  <a:schemeClr val="bg2">
                    <a:lumMod val="50000"/>
                  </a:schemeClr>
                </a:solidFill>
              </a:rPr>
              <a:t>H.R. Trevor-Roper </a:t>
            </a:r>
            <a:r>
              <a:rPr lang="en-US" sz="2000" dirty="0"/>
              <a:t>saw a revolution of despair, engineered by the mere gentry.</a:t>
            </a:r>
          </a:p>
          <a:p>
            <a:pPr marL="0" indent="0">
              <a:buNone/>
            </a:pPr>
            <a:endParaRPr lang="en-US" sz="1600" dirty="0"/>
          </a:p>
        </p:txBody>
      </p:sp>
    </p:spTree>
    <p:extLst>
      <p:ext uri="{BB962C8B-B14F-4D97-AF65-F5344CB8AC3E}">
        <p14:creationId xmlns:p14="http://schemas.microsoft.com/office/powerpoint/2010/main" val="2740506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7239000" cy="5769936"/>
          </a:xfrm>
        </p:spPr>
        <p:txBody>
          <a:bodyPr>
            <a:normAutofit/>
          </a:bodyPr>
          <a:lstStyle/>
          <a:p>
            <a:pPr marL="0" indent="0">
              <a:lnSpc>
                <a:spcPct val="110000"/>
              </a:lnSpc>
              <a:spcBef>
                <a:spcPts val="0"/>
              </a:spcBef>
              <a:buNone/>
            </a:pPr>
            <a:r>
              <a:rPr lang="en-US" dirty="0" smtClean="0"/>
              <a:t>			Most historians </a:t>
            </a:r>
            <a:r>
              <a:rPr lang="en-US" dirty="0"/>
              <a:t>see the lack </a:t>
            </a:r>
            <a:r>
              <a:rPr lang="en-US" dirty="0" smtClean="0"/>
              <a:t>			of </a:t>
            </a:r>
            <a:r>
              <a:rPr lang="en-US" dirty="0"/>
              <a:t>trust between </a:t>
            </a:r>
            <a:r>
              <a:rPr lang="en-US" dirty="0" smtClean="0"/>
              <a:t>Charles I 			and </a:t>
            </a:r>
            <a:r>
              <a:rPr lang="en-US" dirty="0"/>
              <a:t>Parliament as the main </a:t>
            </a:r>
            <a:r>
              <a:rPr lang="en-US" dirty="0" smtClean="0"/>
              <a:t>			factor </a:t>
            </a:r>
            <a:r>
              <a:rPr lang="en-US" dirty="0"/>
              <a:t>that led to conflict in </a:t>
            </a:r>
            <a:r>
              <a:rPr lang="en-US" dirty="0" smtClean="0"/>
              <a:t>			1642</a:t>
            </a:r>
            <a:r>
              <a:rPr lang="en-US" dirty="0"/>
              <a:t>. Charles believed that </a:t>
            </a:r>
            <a:r>
              <a:rPr lang="en-US" dirty="0" smtClean="0"/>
              <a:t>			Parliament </a:t>
            </a:r>
            <a:r>
              <a:rPr lang="en-US" dirty="0"/>
              <a:t>wanted to overthrow the monarchy and create a republic. Parliament feared to </a:t>
            </a:r>
            <a:r>
              <a:rPr lang="en-US" dirty="0" smtClean="0"/>
              <a:t>put an</a:t>
            </a:r>
          </a:p>
          <a:p>
            <a:pPr marL="0" indent="0">
              <a:lnSpc>
                <a:spcPct val="110000"/>
              </a:lnSpc>
              <a:spcBef>
                <a:spcPts val="0"/>
              </a:spcBef>
              <a:buNone/>
            </a:pPr>
            <a:r>
              <a:rPr lang="en-US" dirty="0" smtClean="0"/>
              <a:t>army </a:t>
            </a:r>
            <a:r>
              <a:rPr lang="en-US" dirty="0"/>
              <a:t>into the hands of the </a:t>
            </a:r>
            <a:endParaRPr lang="en-US" dirty="0" smtClean="0"/>
          </a:p>
          <a:p>
            <a:pPr marL="0" indent="0">
              <a:lnSpc>
                <a:spcPct val="110000"/>
              </a:lnSpc>
              <a:spcBef>
                <a:spcPts val="0"/>
              </a:spcBef>
              <a:buNone/>
            </a:pPr>
            <a:r>
              <a:rPr lang="en-US" dirty="0" smtClean="0"/>
              <a:t>king</a:t>
            </a:r>
            <a:r>
              <a:rPr lang="en-US" dirty="0"/>
              <a:t>, </a:t>
            </a:r>
            <a:r>
              <a:rPr lang="en-US" dirty="0" smtClean="0"/>
              <a:t>convinced </a:t>
            </a:r>
            <a:r>
              <a:rPr lang="en-US" dirty="0"/>
              <a:t>he would </a:t>
            </a:r>
            <a:endParaRPr lang="en-US" dirty="0" smtClean="0"/>
          </a:p>
          <a:p>
            <a:pPr marL="0" indent="0">
              <a:lnSpc>
                <a:spcPct val="110000"/>
              </a:lnSpc>
              <a:spcBef>
                <a:spcPts val="0"/>
              </a:spcBef>
              <a:buNone/>
            </a:pPr>
            <a:r>
              <a:rPr lang="en-US" dirty="0" smtClean="0"/>
              <a:t>use </a:t>
            </a:r>
            <a:r>
              <a:rPr lang="en-US" dirty="0"/>
              <a:t>it against the Commons.</a:t>
            </a:r>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7775" y="4038600"/>
            <a:ext cx="1952625"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609600"/>
            <a:ext cx="1895475"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6127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7239000" cy="5693736"/>
          </a:xfrm>
        </p:spPr>
        <p:txBody>
          <a:bodyPr>
            <a:normAutofit/>
          </a:bodyPr>
          <a:lstStyle/>
          <a:p>
            <a:pPr marL="0" indent="0">
              <a:lnSpc>
                <a:spcPct val="110000"/>
              </a:lnSpc>
              <a:spcBef>
                <a:spcPts val="0"/>
              </a:spcBef>
              <a:buNone/>
            </a:pPr>
            <a:r>
              <a:rPr lang="en-US" dirty="0" smtClean="0"/>
              <a:t>Charles’ personality and the policies of his </a:t>
            </a:r>
            <a:r>
              <a:rPr lang="en-US" dirty="0"/>
              <a:t>government (particularly </a:t>
            </a:r>
            <a:r>
              <a:rPr lang="en-US" dirty="0" smtClean="0"/>
              <a:t>those of Archbishop Laud </a:t>
            </a:r>
            <a:r>
              <a:rPr lang="en-US" dirty="0"/>
              <a:t>and </a:t>
            </a:r>
            <a:r>
              <a:rPr lang="en-US" dirty="0" smtClean="0"/>
              <a:t>the Earl of Stratford</a:t>
            </a:r>
            <a:r>
              <a:rPr lang="en-US" dirty="0"/>
              <a:t>) in the years from 1629 to 1639 </a:t>
            </a:r>
            <a:r>
              <a:rPr lang="en-US" dirty="0" smtClean="0"/>
              <a:t>brought </a:t>
            </a:r>
          </a:p>
          <a:p>
            <a:pPr marL="0" indent="0">
              <a:lnSpc>
                <a:spcPct val="110000"/>
              </a:lnSpc>
              <a:spcBef>
                <a:spcPts val="0"/>
              </a:spcBef>
              <a:buNone/>
            </a:pPr>
            <a:r>
              <a:rPr lang="en-US" dirty="0" smtClean="0"/>
              <a:t>the </a:t>
            </a:r>
            <a:r>
              <a:rPr lang="en-US" dirty="0"/>
              <a:t>crisis to a head. </a:t>
            </a:r>
            <a:r>
              <a:rPr lang="en-US" dirty="0" smtClean="0"/>
              <a:t>Things</a:t>
            </a:r>
          </a:p>
          <a:p>
            <a:pPr marL="0" indent="0">
              <a:lnSpc>
                <a:spcPct val="110000"/>
              </a:lnSpc>
              <a:spcBef>
                <a:spcPts val="0"/>
              </a:spcBef>
              <a:buNone/>
            </a:pPr>
            <a:r>
              <a:rPr lang="en-US" dirty="0" smtClean="0"/>
              <a:t>fell apart first in Scotland </a:t>
            </a:r>
          </a:p>
          <a:p>
            <a:pPr marL="0" indent="0">
              <a:lnSpc>
                <a:spcPct val="110000"/>
              </a:lnSpc>
              <a:spcBef>
                <a:spcPts val="0"/>
              </a:spcBef>
              <a:buNone/>
            </a:pPr>
            <a:r>
              <a:rPr lang="en-US" dirty="0"/>
              <a:t>w</a:t>
            </a:r>
            <a:r>
              <a:rPr lang="en-US" dirty="0" smtClean="0"/>
              <a:t>hen Laud decided to impose</a:t>
            </a:r>
          </a:p>
          <a:p>
            <a:pPr marL="0" indent="0">
              <a:lnSpc>
                <a:spcPct val="110000"/>
              </a:lnSpc>
              <a:spcBef>
                <a:spcPts val="0"/>
              </a:spcBef>
              <a:buNone/>
            </a:pPr>
            <a:r>
              <a:rPr lang="en-US" dirty="0" smtClean="0"/>
              <a:t>the </a:t>
            </a:r>
            <a:r>
              <a:rPr lang="en-US" dirty="0"/>
              <a:t>English system of worship </a:t>
            </a:r>
            <a:endParaRPr lang="en-US" dirty="0" smtClean="0"/>
          </a:p>
          <a:p>
            <a:pPr marL="0" indent="0">
              <a:lnSpc>
                <a:spcPct val="110000"/>
              </a:lnSpc>
              <a:spcBef>
                <a:spcPts val="0"/>
              </a:spcBef>
              <a:buNone/>
            </a:pPr>
            <a:r>
              <a:rPr lang="en-US" dirty="0" smtClean="0"/>
              <a:t>on </a:t>
            </a:r>
            <a:r>
              <a:rPr lang="en-US" dirty="0"/>
              <a:t>the Scottish </a:t>
            </a:r>
            <a:r>
              <a:rPr lang="en-US" dirty="0" smtClean="0"/>
              <a:t>church. The</a:t>
            </a:r>
          </a:p>
          <a:p>
            <a:pPr marL="0" indent="0">
              <a:lnSpc>
                <a:spcPct val="110000"/>
              </a:lnSpc>
              <a:spcBef>
                <a:spcPts val="0"/>
              </a:spcBef>
              <a:buNone/>
            </a:pPr>
            <a:r>
              <a:rPr lang="en-US" dirty="0" smtClean="0"/>
              <a:t>Scots rebelled and organized an army to march on England resulting in what was known as the Bishops’ War</a:t>
            </a:r>
            <a:r>
              <a:rPr lang="en-US" dirty="0" smtClean="0"/>
              <a:t>.</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247900"/>
            <a:ext cx="19050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9054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7239000" cy="5769936"/>
          </a:xfrm>
        </p:spPr>
        <p:txBody>
          <a:bodyPr>
            <a:normAutofit fontScale="92500" lnSpcReduction="10000"/>
          </a:bodyPr>
          <a:lstStyle/>
          <a:p>
            <a:pPr marL="0" indent="0">
              <a:buNone/>
            </a:pPr>
            <a:r>
              <a:rPr lang="en-US" dirty="0"/>
              <a:t>The constitutional crisis was provoked as much by Parliament as by the crown. Between June 1641 and the outbreak of Civil War in August 1642, radical MPs made sweeping statements of parliamentary rights that clearly implied parliamentary sovereignty; e.g., the </a:t>
            </a:r>
            <a:r>
              <a:rPr lang="en-US" b="1" dirty="0">
                <a:solidFill>
                  <a:schemeClr val="bg2">
                    <a:lumMod val="50000"/>
                  </a:schemeClr>
                </a:solidFill>
              </a:rPr>
              <a:t>Grand Remonstrance of December 1641</a:t>
            </a:r>
            <a:r>
              <a:rPr lang="en-US" dirty="0"/>
              <a:t> and the </a:t>
            </a:r>
            <a:r>
              <a:rPr lang="en-US" b="1" dirty="0">
                <a:solidFill>
                  <a:schemeClr val="bg2">
                    <a:lumMod val="50000"/>
                  </a:schemeClr>
                </a:solidFill>
              </a:rPr>
              <a:t>Nineteen Propositions of June 1642</a:t>
            </a:r>
            <a:r>
              <a:rPr lang="en-US" dirty="0"/>
              <a:t>. Charles, in rejecting the propositions, argued that the English constitution supported a mixed government and accused Parliament of dangerous constitutional innovations.</a:t>
            </a:r>
          </a:p>
          <a:p>
            <a:pPr marL="0" indent="0">
              <a:buNone/>
            </a:pPr>
            <a:endParaRPr lang="en-US" dirty="0"/>
          </a:p>
          <a:p>
            <a:pPr marL="0" indent="0">
              <a:buNone/>
            </a:pPr>
            <a:r>
              <a:rPr lang="en-US" dirty="0"/>
              <a:t>The issue after 1640 was no longer that of the abuse of the royal prerogative. Parliament and the king were engaged in a battle over sovereignty.</a:t>
            </a:r>
          </a:p>
          <a:p>
            <a:pPr marL="0" indent="0">
              <a:buNone/>
            </a:pPr>
            <a:endParaRPr lang="en-US" dirty="0"/>
          </a:p>
        </p:txBody>
      </p:sp>
    </p:spTree>
    <p:extLst>
      <p:ext uri="{BB962C8B-B14F-4D97-AF65-F5344CB8AC3E}">
        <p14:creationId xmlns:p14="http://schemas.microsoft.com/office/powerpoint/2010/main" val="4290178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7239000" cy="5693736"/>
          </a:xfrm>
        </p:spPr>
        <p:txBody>
          <a:bodyPr/>
          <a:lstStyle/>
          <a:p>
            <a:pPr marL="0" indent="0">
              <a:buNone/>
            </a:pPr>
            <a:r>
              <a:rPr lang="en-US" dirty="0" smtClean="0"/>
              <a:t>Civil War broke out in 1642 between supporters of the King (Royalists) and supporters of parliament (Roundheads).</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June 1645 Cromwell’s Model Army decisively defeated King’s forces at Nasby.  Charles surrendered to Scots who sold him to parliament. Charles escaped from his confinement in November 1647 and a short, 2</a:t>
            </a:r>
            <a:r>
              <a:rPr lang="en-US" baseline="30000" dirty="0" smtClean="0"/>
              <a:t>nd</a:t>
            </a:r>
            <a:r>
              <a:rPr lang="en-US" dirty="0" smtClean="0"/>
              <a:t> Civil War broke out in 1648.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085975"/>
            <a:ext cx="3200400" cy="1945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3494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7239000" cy="5693736"/>
          </a:xfrm>
        </p:spPr>
        <p:txBody>
          <a:bodyPr>
            <a:normAutofit fontScale="92500"/>
          </a:bodyPr>
          <a:lstStyle/>
          <a:p>
            <a:pPr marL="0" indent="0">
              <a:lnSpc>
                <a:spcPct val="120000"/>
              </a:lnSpc>
              <a:spcBef>
                <a:spcPts val="0"/>
              </a:spcBef>
              <a:buNone/>
            </a:pPr>
            <a:r>
              <a:rPr lang="en-US" dirty="0"/>
              <a:t>Charles was tried at </a:t>
            </a:r>
            <a:r>
              <a:rPr lang="en-US" dirty="0" smtClean="0"/>
              <a:t>for treason at Westminster </a:t>
            </a:r>
            <a:r>
              <a:rPr lang="en-US" dirty="0"/>
              <a:t>Hall in January 1649, and found guilty that he had “traitorously and maliciously levied war against the present Parliament and the people therein represented</a:t>
            </a:r>
            <a:r>
              <a:rPr lang="en-US" dirty="0" smtClean="0"/>
              <a:t>.” </a:t>
            </a:r>
            <a:endParaRPr lang="en-US" dirty="0"/>
          </a:p>
          <a:p>
            <a:pPr marL="0" indent="0">
              <a:lnSpc>
                <a:spcPct val="120000"/>
              </a:lnSpc>
              <a:spcBef>
                <a:spcPts val="0"/>
              </a:spcBef>
              <a:buNone/>
            </a:pPr>
            <a:endParaRPr lang="en-US" dirty="0"/>
          </a:p>
          <a:p>
            <a:pPr marL="0" indent="0">
              <a:lnSpc>
                <a:spcPct val="120000"/>
              </a:lnSpc>
              <a:spcBef>
                <a:spcPts val="0"/>
              </a:spcBef>
              <a:buNone/>
            </a:pPr>
            <a:r>
              <a:rPr lang="en-US" dirty="0" smtClean="0"/>
              <a:t>Charles </a:t>
            </a:r>
            <a:r>
              <a:rPr lang="en-US" dirty="0"/>
              <a:t>was executed </a:t>
            </a:r>
            <a:endParaRPr lang="en-US" dirty="0" smtClean="0"/>
          </a:p>
          <a:p>
            <a:pPr marL="0" indent="0">
              <a:lnSpc>
                <a:spcPct val="120000"/>
              </a:lnSpc>
              <a:spcBef>
                <a:spcPts val="0"/>
              </a:spcBef>
              <a:buNone/>
            </a:pPr>
            <a:r>
              <a:rPr lang="en-US" dirty="0" smtClean="0"/>
              <a:t>on </a:t>
            </a:r>
            <a:r>
              <a:rPr lang="en-US" dirty="0"/>
              <a:t>January 30th, </a:t>
            </a:r>
            <a:r>
              <a:rPr lang="en-US" dirty="0" smtClean="0"/>
              <a:t>1649.</a:t>
            </a:r>
          </a:p>
          <a:p>
            <a:pPr marL="0" indent="0">
              <a:lnSpc>
                <a:spcPct val="120000"/>
              </a:lnSpc>
              <a:spcBef>
                <a:spcPts val="0"/>
              </a:spcBef>
              <a:buNone/>
            </a:pPr>
            <a:r>
              <a:rPr lang="en-US" dirty="0" smtClean="0"/>
              <a:t>outside the Banqueting Hall. The monarchy and the established church were abolished and a Republic declared.  In reality, England was in the hands of Oliver Cromwell and his major generals.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514600"/>
            <a:ext cx="29908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147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7239000" cy="5693736"/>
          </a:xfrm>
        </p:spPr>
        <p:txBody>
          <a:bodyPr>
            <a:normAutofit lnSpcReduction="10000"/>
          </a:bodyPr>
          <a:lstStyle/>
          <a:p>
            <a:pPr marL="0" indent="0">
              <a:buNone/>
            </a:pPr>
            <a:r>
              <a:rPr lang="en-US" dirty="0" smtClean="0"/>
              <a:t>The period between Charles I’s execution in 1649 and Charles II’s return to the throne in 1660 is called the </a:t>
            </a:r>
            <a:r>
              <a:rPr lang="en-US" b="1" dirty="0" smtClean="0">
                <a:solidFill>
                  <a:schemeClr val="bg2">
                    <a:lumMod val="50000"/>
                  </a:schemeClr>
                </a:solidFill>
              </a:rPr>
              <a:t>Interregnum</a:t>
            </a:r>
            <a:r>
              <a:rPr lang="en-US" dirty="0" smtClean="0"/>
              <a:t>.</a:t>
            </a:r>
          </a:p>
          <a:p>
            <a:pPr marL="0" indent="0">
              <a:buNone/>
            </a:pPr>
            <a:endParaRPr lang="en-US" dirty="0"/>
          </a:p>
          <a:p>
            <a:pPr marL="0" indent="0">
              <a:buNone/>
            </a:pPr>
            <a:r>
              <a:rPr lang="en-US" dirty="0" smtClean="0"/>
              <a:t>Propertied classes baulked at</a:t>
            </a:r>
          </a:p>
          <a:p>
            <a:r>
              <a:rPr lang="en-US" dirty="0"/>
              <a:t>	</a:t>
            </a:r>
            <a:r>
              <a:rPr lang="en-US" dirty="0" smtClean="0"/>
              <a:t>new taxes</a:t>
            </a:r>
          </a:p>
          <a:p>
            <a:r>
              <a:rPr lang="en-US" dirty="0"/>
              <a:t>	</a:t>
            </a:r>
            <a:r>
              <a:rPr lang="en-US" dirty="0" smtClean="0"/>
              <a:t>military rule</a:t>
            </a:r>
          </a:p>
          <a:p>
            <a:r>
              <a:rPr lang="en-US" dirty="0" smtClean="0"/>
              <a:t>	religious and social upheaval</a:t>
            </a:r>
          </a:p>
          <a:p>
            <a:pPr marL="0" indent="0">
              <a:buNone/>
            </a:pPr>
            <a:endParaRPr lang="en-US" dirty="0"/>
          </a:p>
          <a:p>
            <a:pPr marL="0" indent="0">
              <a:buNone/>
            </a:pPr>
            <a:r>
              <a:rPr lang="en-US" dirty="0" smtClean="0"/>
              <a:t>With death of Cromwell in 1658, major generals worked for the return of the monarchy and a government of King, Lords, and Commons.</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828800"/>
            <a:ext cx="1722676" cy="2170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4769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pPr algn="ctr"/>
            <a:r>
              <a:rPr lang="en-US" dirty="0" smtClean="0"/>
              <a:t>The restoration</a:t>
            </a:r>
            <a:endParaRPr lang="en-US" dirty="0"/>
          </a:p>
        </p:txBody>
      </p:sp>
      <p:sp>
        <p:nvSpPr>
          <p:cNvPr id="3" name="Content Placeholder 2"/>
          <p:cNvSpPr>
            <a:spLocks noGrp="1"/>
          </p:cNvSpPr>
          <p:nvPr>
            <p:ph idx="1"/>
          </p:nvPr>
        </p:nvSpPr>
        <p:spPr>
          <a:xfrm>
            <a:off x="457200" y="1143000"/>
            <a:ext cx="7239000" cy="5312736"/>
          </a:xfrm>
        </p:spPr>
        <p:txBody>
          <a:bodyPr/>
          <a:lstStyle/>
          <a:p>
            <a:r>
              <a:rPr lang="en-US" sz="2000" dirty="0" smtClean="0"/>
              <a:t>Long Parliament (1640 – 1660) dissolved itself</a:t>
            </a:r>
          </a:p>
          <a:p>
            <a:r>
              <a:rPr lang="en-US" sz="2000" dirty="0" smtClean="0"/>
              <a:t>Elections held for Convention Parliament</a:t>
            </a:r>
          </a:p>
          <a:p>
            <a:r>
              <a:rPr lang="en-US" sz="2000" dirty="0" smtClean="0"/>
              <a:t>Charles issued his Declaration of Breda in April 1660 outlining his conditions for return</a:t>
            </a:r>
          </a:p>
          <a:p>
            <a:r>
              <a:rPr lang="en-US" sz="2000" dirty="0" smtClean="0"/>
              <a:t>Charles was invited “to take the government of the kingdom upon his shoulders” and arrived in England in May 1660. </a:t>
            </a:r>
            <a:endParaRPr lang="en-US" sz="2000"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952" y="3657600"/>
            <a:ext cx="6743700"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86313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386</TotalTime>
  <Words>1315</Words>
  <Application>Microsoft Office PowerPoint</Application>
  <PresentationFormat>On-screen Show (4:3)</PresentationFormat>
  <Paragraphs>132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Opulent</vt:lpstr>
      <vt:lpstr>Civil war, restoration, and glorious revolution</vt:lpstr>
      <vt:lpstr>Origins of the civil war</vt:lpstr>
      <vt:lpstr>PowerPoint Presentation</vt:lpstr>
      <vt:lpstr>PowerPoint Presentation</vt:lpstr>
      <vt:lpstr>PowerPoint Presentation</vt:lpstr>
      <vt:lpstr>PowerPoint Presentation</vt:lpstr>
      <vt:lpstr>PowerPoint Presentation</vt:lpstr>
      <vt:lpstr>PowerPoint Presentation</vt:lpstr>
      <vt:lpstr>The restoration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College of Charleston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war, restoration, and glorious revolution</dc:title>
  <dc:creator>mccandlessa</dc:creator>
  <cp:lastModifiedBy>Windows User</cp:lastModifiedBy>
  <cp:revision>19</cp:revision>
  <dcterms:created xsi:type="dcterms:W3CDTF">2011-02-14T13:57:45Z</dcterms:created>
  <dcterms:modified xsi:type="dcterms:W3CDTF">2015-01-14T15:48:53Z</dcterms:modified>
</cp:coreProperties>
</file>