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4" r:id="rId3"/>
    <p:sldId id="259" r:id="rId4"/>
    <p:sldId id="260" r:id="rId5"/>
    <p:sldId id="272" r:id="rId6"/>
    <p:sldId id="271" r:id="rId7"/>
    <p:sldId id="263" r:id="rId8"/>
    <p:sldId id="266" r:id="rId9"/>
    <p:sldId id="273"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0" autoAdjust="0"/>
    <p:restoredTop sz="89744" autoAdjust="0"/>
  </p:normalViewPr>
  <p:slideViewPr>
    <p:cSldViewPr>
      <p:cViewPr varScale="1">
        <p:scale>
          <a:sx n="76" d="100"/>
          <a:sy n="76" d="100"/>
        </p:scale>
        <p:origin x="-1728" y="-96"/>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5787B-2FAC-4626-B531-BA2D6F749885}" type="datetimeFigureOut">
              <a:rPr lang="en-US" smtClean="0"/>
              <a:pPr/>
              <a:t>9/19/14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FB324-DDBE-4CEB-9D61-B06D1B21D78C}" type="slidenum">
              <a:rPr lang="en-US" smtClean="0"/>
              <a:pPr/>
              <a:t>‹#›</a:t>
            </a:fld>
            <a:endParaRPr lang="en-US"/>
          </a:p>
        </p:txBody>
      </p:sp>
    </p:spTree>
    <p:extLst>
      <p:ext uri="{BB962C8B-B14F-4D97-AF65-F5344CB8AC3E}">
        <p14:creationId xmlns:p14="http://schemas.microsoft.com/office/powerpoint/2010/main" val="357068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Noise is a meditation on themes of whiteness—the pallor of death, and white noise, the sound, so emblematic of modern life, that is meant to soothe human beings by screening out the other, more irritating noises of their civilization.</a:t>
            </a:r>
          </a:p>
          <a:p>
            <a:r>
              <a:rPr lang="en-US" dirty="0" smtClean="0"/>
              <a:t>http://www.nybooks.com/articles/archives/1985/mar/14/conspirators/</a:t>
            </a:r>
          </a:p>
          <a:p>
            <a:endParaRPr lang="en-US" dirty="0" smtClean="0"/>
          </a:p>
          <a:p>
            <a:r>
              <a:rPr lang="en-US" dirty="0" smtClean="0"/>
              <a:t>Conspirators by </a:t>
            </a:r>
            <a:r>
              <a:rPr lang="en-US" dirty="0" err="1" smtClean="0"/>
              <a:t>diane</a:t>
            </a:r>
            <a:r>
              <a:rPr lang="en-US" dirty="0" smtClean="0"/>
              <a:t> </a:t>
            </a:r>
            <a:r>
              <a:rPr lang="en-US" dirty="0" err="1" smtClean="0"/>
              <a:t>johnson</a:t>
            </a:r>
            <a:endParaRPr lang="en-US" dirty="0" smtClean="0"/>
          </a:p>
          <a:p>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3</a:t>
            </a:fld>
            <a:endParaRPr lang="en-US"/>
          </a:p>
        </p:txBody>
      </p:sp>
    </p:spTree>
    <p:extLst>
      <p:ext uri="{BB962C8B-B14F-4D97-AF65-F5344CB8AC3E}">
        <p14:creationId xmlns:p14="http://schemas.microsoft.com/office/powerpoint/2010/main" val="141227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Weekes, Karen. "Consuming And Dying: Meaning And The Marketplace In Don </a:t>
            </a:r>
            <a:r>
              <a:rPr lang="en-US" dirty="0" err="1" smtClean="0"/>
              <a:t>Delillo's</a:t>
            </a:r>
            <a:r>
              <a:rPr lang="en-US" dirty="0" smtClean="0"/>
              <a:t> White Noise." L I T: Literature Interpretation Theory 4 (2007): 285. Academic OneFile. Web. 13 Sept. 2014.</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4</a:t>
            </a:fld>
            <a:endParaRPr lang="en-US"/>
          </a:p>
        </p:txBody>
      </p:sp>
    </p:spTree>
    <p:extLst>
      <p:ext uri="{BB962C8B-B14F-4D97-AF65-F5344CB8AC3E}">
        <p14:creationId xmlns:p14="http://schemas.microsoft.com/office/powerpoint/2010/main" val="303311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Baudrillard</a:t>
            </a:r>
            <a:r>
              <a:rPr lang="en-US" dirty="0" smtClean="0"/>
              <a:t>, </a:t>
            </a:r>
            <a:r>
              <a:rPr lang="en-US" dirty="0" err="1" smtClean="0"/>
              <a:t>DeLillo's</a:t>
            </a:r>
            <a:r>
              <a:rPr lang="en-US" dirty="0" smtClean="0"/>
              <a:t> "White Noise," and the End of Heroic Narrative</a:t>
            </a:r>
          </a:p>
          <a:p>
            <a:r>
              <a:rPr lang="en-US" dirty="0" smtClean="0"/>
              <a:t>Leonard Wilcox</a:t>
            </a:r>
          </a:p>
          <a:p>
            <a:r>
              <a:rPr lang="en-US" dirty="0" smtClean="0"/>
              <a:t>Contemporary Literature, Vol. 32, No. 3 (Autumn, 1991), pp. 346-365</a:t>
            </a:r>
          </a:p>
          <a:p>
            <a:r>
              <a:rPr lang="en-US" dirty="0" smtClean="0"/>
              <a:t>Published by: University of Wisconsin Press</a:t>
            </a:r>
          </a:p>
          <a:p>
            <a:r>
              <a:rPr lang="en-US" dirty="0" smtClean="0"/>
              <a:t>Article DOI: 10.2307/1208561 pg.349</a:t>
            </a:r>
          </a:p>
          <a:p>
            <a:r>
              <a:rPr lang="en-US" dirty="0" smtClean="0"/>
              <a:t>Article Stable URL: http://www.jstor.org/stable/1208561</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5</a:t>
            </a:fld>
            <a:endParaRPr lang="en-US"/>
          </a:p>
        </p:txBody>
      </p:sp>
    </p:spTree>
    <p:extLst>
      <p:ext uri="{BB962C8B-B14F-4D97-AF65-F5344CB8AC3E}">
        <p14:creationId xmlns:p14="http://schemas.microsoft.com/office/powerpoint/2010/main" val="45612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Weekes, Karen. "Consuming And Dying: Meaning And The Marketplace In Don </a:t>
            </a:r>
            <a:r>
              <a:rPr lang="en-US" dirty="0" err="1" smtClean="0"/>
              <a:t>Delillo's</a:t>
            </a:r>
            <a:r>
              <a:rPr lang="en-US" dirty="0" smtClean="0"/>
              <a:t> White Noise." L I T: Literature Interpretation Theory 4 (2007): 285. Academic OneFile. Web. 13 Sept. 2014.</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6</a:t>
            </a:fld>
            <a:endParaRPr lang="en-US"/>
          </a:p>
        </p:txBody>
      </p:sp>
    </p:spTree>
    <p:extLst>
      <p:ext uri="{BB962C8B-B14F-4D97-AF65-F5344CB8AC3E}">
        <p14:creationId xmlns:p14="http://schemas.microsoft.com/office/powerpoint/2010/main" val="303311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Baudrillard</a:t>
            </a:r>
            <a:r>
              <a:rPr lang="en-US" dirty="0" smtClean="0"/>
              <a:t>, </a:t>
            </a:r>
            <a:r>
              <a:rPr lang="en-US" dirty="0" err="1" smtClean="0"/>
              <a:t>DeLillo's</a:t>
            </a:r>
            <a:r>
              <a:rPr lang="en-US" dirty="0" smtClean="0"/>
              <a:t> "White Noise," and the End of Heroic Narrative</a:t>
            </a:r>
          </a:p>
          <a:p>
            <a:r>
              <a:rPr lang="en-US" dirty="0" smtClean="0"/>
              <a:t>Leonard Wilcox</a:t>
            </a:r>
          </a:p>
          <a:p>
            <a:r>
              <a:rPr lang="en-US" dirty="0" smtClean="0"/>
              <a:t>Contemporary Literature, Vol. 32, No. 3 (Autumn, 1991), pp. 346-365</a:t>
            </a:r>
          </a:p>
          <a:p>
            <a:r>
              <a:rPr lang="en-US" dirty="0" smtClean="0"/>
              <a:t>Published by: University of Wisconsin Press</a:t>
            </a:r>
          </a:p>
          <a:p>
            <a:r>
              <a:rPr lang="en-US" dirty="0" smtClean="0"/>
              <a:t>Article DOI: 10.2307/1208561 pg.349</a:t>
            </a:r>
          </a:p>
          <a:p>
            <a:r>
              <a:rPr lang="en-US" dirty="0" smtClean="0"/>
              <a:t>Article Stable URL: http://www.jstor.org/stable/1208561</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7</a:t>
            </a:fld>
            <a:endParaRPr lang="en-US"/>
          </a:p>
        </p:txBody>
      </p:sp>
    </p:spTree>
    <p:extLst>
      <p:ext uri="{BB962C8B-B14F-4D97-AF65-F5344CB8AC3E}">
        <p14:creationId xmlns:p14="http://schemas.microsoft.com/office/powerpoint/2010/main" val="4561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Brauner, David, and Millard, Kenneth. Contemporary American Fiction. Edinburgh, GBR: Edinburgh University Press, 2010. </a:t>
            </a:r>
            <a:r>
              <a:rPr lang="en-US" dirty="0" err="1" smtClean="0"/>
              <a:t>ProQuest</a:t>
            </a:r>
            <a:r>
              <a:rPr lang="en-US" dirty="0" smtClean="0"/>
              <a:t> </a:t>
            </a:r>
            <a:r>
              <a:rPr lang="en-US" dirty="0" err="1" smtClean="0"/>
              <a:t>ebrary</a:t>
            </a:r>
            <a:r>
              <a:rPr lang="en-US" dirty="0" smtClean="0"/>
              <a:t>. Web. 13 September 2014. pg</a:t>
            </a:r>
            <a:r>
              <a:rPr lang="en-US" baseline="0" dirty="0" smtClean="0"/>
              <a:t>. 30-31</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8</a:t>
            </a:fld>
            <a:endParaRPr lang="en-US"/>
          </a:p>
        </p:txBody>
      </p:sp>
    </p:spTree>
    <p:extLst>
      <p:ext uri="{BB962C8B-B14F-4D97-AF65-F5344CB8AC3E}">
        <p14:creationId xmlns:p14="http://schemas.microsoft.com/office/powerpoint/2010/main" val="415678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Schinko</a:t>
            </a:r>
            <a:r>
              <a:rPr lang="en-US" dirty="0" smtClean="0"/>
              <a:t>, </a:t>
            </a:r>
            <a:r>
              <a:rPr lang="en-US" dirty="0" err="1" smtClean="0"/>
              <a:t>Carsten</a:t>
            </a:r>
            <a:r>
              <a:rPr lang="en-US" dirty="0" smtClean="0"/>
              <a:t>, and </a:t>
            </a:r>
            <a:r>
              <a:rPr lang="en-US" dirty="0" err="1" smtClean="0"/>
              <a:t>Hannes</a:t>
            </a:r>
            <a:r>
              <a:rPr lang="en-US" dirty="0" smtClean="0"/>
              <a:t> </a:t>
            </a:r>
            <a:r>
              <a:rPr lang="en-US" dirty="0" err="1" smtClean="0"/>
              <a:t>Bergthaller</a:t>
            </a:r>
            <a:r>
              <a:rPr lang="en-US" dirty="0" smtClean="0"/>
              <a:t>. Addressing Modernity : Social Systems Theory And U.S. Cultures. Amsterdam: </a:t>
            </a:r>
            <a:r>
              <a:rPr lang="en-US" dirty="0" err="1" smtClean="0"/>
              <a:t>Rodopi</a:t>
            </a:r>
            <a:r>
              <a:rPr lang="en-US" dirty="0" smtClean="0"/>
              <a:t>, 2011. eBook Collection (</a:t>
            </a:r>
            <a:r>
              <a:rPr lang="en-US" dirty="0" err="1" smtClean="0"/>
              <a:t>EBSCOhost</a:t>
            </a:r>
            <a:r>
              <a:rPr lang="en-US" dirty="0" smtClean="0"/>
              <a:t>). Web. 13 Sept. 2014.</a:t>
            </a:r>
          </a:p>
          <a:p>
            <a:endParaRPr lang="en-US" dirty="0" smtClean="0"/>
          </a:p>
          <a:p>
            <a:r>
              <a:rPr lang="en-US" dirty="0" smtClean="0"/>
              <a:t>Written by Edgar </a:t>
            </a:r>
            <a:r>
              <a:rPr lang="en-US" dirty="0" err="1" smtClean="0"/>
              <a:t>Landgraf</a:t>
            </a:r>
            <a:r>
              <a:rPr lang="en-US" dirty="0" smtClean="0"/>
              <a:t>,</a:t>
            </a:r>
            <a:r>
              <a:rPr lang="en-US" baseline="0" dirty="0" smtClean="0"/>
              <a:t> pages 85-112</a:t>
            </a:r>
            <a:endParaRPr lang="en-US" dirty="0"/>
          </a:p>
        </p:txBody>
      </p:sp>
      <p:sp>
        <p:nvSpPr>
          <p:cNvPr id="4" name="Slide Number Placeholder 3"/>
          <p:cNvSpPr>
            <a:spLocks noGrp="1"/>
          </p:cNvSpPr>
          <p:nvPr>
            <p:ph type="sldNum" sz="quarter" idx="10"/>
          </p:nvPr>
        </p:nvSpPr>
        <p:spPr/>
        <p:txBody>
          <a:bodyPr/>
          <a:lstStyle/>
          <a:p>
            <a:fld id="{2B5FB324-DDBE-4CEB-9D61-B06D1B21D78C}" type="slidenum">
              <a:rPr lang="en-US" smtClean="0"/>
              <a:pPr/>
              <a:t>10</a:t>
            </a:fld>
            <a:endParaRPr lang="en-US"/>
          </a:p>
        </p:txBody>
      </p:sp>
    </p:spTree>
    <p:extLst>
      <p:ext uri="{BB962C8B-B14F-4D97-AF65-F5344CB8AC3E}">
        <p14:creationId xmlns:p14="http://schemas.microsoft.com/office/powerpoint/2010/main" val="292424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11EC0-9B54-4CD2-82CA-6CBDA52A3841}" type="datetimeFigureOut">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32799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11EC0-9B54-4CD2-82CA-6CBDA52A3841}" type="datetimeFigureOut">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38557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11EC0-9B54-4CD2-82CA-6CBDA52A3841}" type="datetimeFigureOut">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70691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11EC0-9B54-4CD2-82CA-6CBDA52A3841}" type="datetimeFigureOut">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96826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11EC0-9B54-4CD2-82CA-6CBDA52A3841}" type="datetimeFigureOut">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43346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11EC0-9B54-4CD2-82CA-6CBDA52A3841}" type="datetimeFigureOut">
              <a:rPr lang="en-US" smtClean="0"/>
              <a:pPr/>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158710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11EC0-9B54-4CD2-82CA-6CBDA52A3841}" type="datetimeFigureOut">
              <a:rPr lang="en-US" smtClean="0"/>
              <a:pPr/>
              <a:t>9/19/14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131018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11EC0-9B54-4CD2-82CA-6CBDA52A3841}" type="datetimeFigureOut">
              <a:rPr lang="en-US" smtClean="0"/>
              <a:pPr/>
              <a:t>9/19/14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118458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11EC0-9B54-4CD2-82CA-6CBDA52A3841}" type="datetimeFigureOut">
              <a:rPr lang="en-US" smtClean="0"/>
              <a:pPr/>
              <a:t>9/19/14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380569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11EC0-9B54-4CD2-82CA-6CBDA52A3841}" type="datetimeFigureOut">
              <a:rPr lang="en-US" smtClean="0"/>
              <a:pPr/>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248287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11EC0-9B54-4CD2-82CA-6CBDA52A3841}" type="datetimeFigureOut">
              <a:rPr lang="en-US" smtClean="0"/>
              <a:pPr/>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1DA6A-172A-429B-B6BF-E31C1CF9125F}" type="slidenum">
              <a:rPr lang="en-US" smtClean="0"/>
              <a:pPr/>
              <a:t>‹#›</a:t>
            </a:fld>
            <a:endParaRPr lang="en-US"/>
          </a:p>
        </p:txBody>
      </p:sp>
    </p:spTree>
    <p:extLst>
      <p:ext uri="{BB962C8B-B14F-4D97-AF65-F5344CB8AC3E}">
        <p14:creationId xmlns:p14="http://schemas.microsoft.com/office/powerpoint/2010/main" val="1090455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11EC0-9B54-4CD2-82CA-6CBDA52A3841}" type="datetimeFigureOut">
              <a:rPr lang="en-US" smtClean="0"/>
              <a:pPr/>
              <a:t>9/19/14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1DA6A-172A-429B-B6BF-E31C1CF9125F}" type="slidenum">
              <a:rPr lang="en-US" smtClean="0"/>
              <a:pPr/>
              <a:t>‹#›</a:t>
            </a:fld>
            <a:endParaRPr lang="en-US"/>
          </a:p>
        </p:txBody>
      </p:sp>
    </p:spTree>
    <p:extLst>
      <p:ext uri="{BB962C8B-B14F-4D97-AF65-F5344CB8AC3E}">
        <p14:creationId xmlns:p14="http://schemas.microsoft.com/office/powerpoint/2010/main" val="26752999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990600"/>
            <a:ext cx="5791200" cy="5029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54495" y="1981200"/>
            <a:ext cx="7772400" cy="1470025"/>
          </a:xfrm>
        </p:spPr>
        <p:txBody>
          <a:bodyPr>
            <a:normAutofit/>
          </a:bodyPr>
          <a:lstStyle/>
          <a:p>
            <a:endParaRPr lang="en-US" sz="7200" dirty="0">
              <a:solidFill>
                <a:schemeClr val="bg1">
                  <a:lumMod val="75000"/>
                  <a:lumOff val="25000"/>
                </a:schemeClr>
              </a:solidFill>
              <a:latin typeface="Narkisim" pitchFamily="34" charset="-79"/>
              <a:cs typeface="Narkisim" pitchFamily="34" charset="-79"/>
            </a:endParaRPr>
          </a:p>
        </p:txBody>
      </p:sp>
      <p:sp>
        <p:nvSpPr>
          <p:cNvPr id="3" name="Subtitle 2"/>
          <p:cNvSpPr>
            <a:spLocks noGrp="1"/>
          </p:cNvSpPr>
          <p:nvPr>
            <p:ph type="subTitle" idx="1"/>
          </p:nvPr>
        </p:nvSpPr>
        <p:spPr>
          <a:xfrm>
            <a:off x="4419600" y="6019800"/>
            <a:ext cx="6400800" cy="1752600"/>
          </a:xfrm>
        </p:spPr>
        <p:txBody>
          <a:bodyPr/>
          <a:lstStyle/>
          <a:p>
            <a:r>
              <a:rPr lang="en-US" dirty="0" smtClean="0">
                <a:solidFill>
                  <a:srgbClr val="FF0000"/>
                </a:solidFill>
              </a:rPr>
              <a:t>by Kristen Barbour</a:t>
            </a:r>
            <a:endParaRPr lang="en-US" dirty="0">
              <a:solidFill>
                <a:srgbClr val="FF0000"/>
              </a:solidFill>
            </a:endParaRPr>
          </a:p>
        </p:txBody>
      </p:sp>
      <p:sp>
        <p:nvSpPr>
          <p:cNvPr id="5" name="Rectangle 4"/>
          <p:cNvSpPr/>
          <p:nvPr/>
        </p:nvSpPr>
        <p:spPr>
          <a:xfrm>
            <a:off x="3657600" y="990600"/>
            <a:ext cx="4114800" cy="1219200"/>
          </a:xfrm>
          <a:prstGeom prst="rect">
            <a:avLst/>
          </a:prstGeom>
          <a:noFill/>
        </p:spPr>
        <p:txBody>
          <a:bodyPr wrap="none" lIns="91440" tIns="45720" rIns="91440" bIns="45720">
            <a:prstTxWarp prst="textArchUp">
              <a:avLst/>
            </a:prstTxWarp>
            <a:spAutoFit/>
            <a:scene3d>
              <a:camera prst="isometricOffAxis1Right"/>
              <a:lightRig rig="threePt" dir="t"/>
            </a:scene3d>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White Noise</a:t>
            </a:r>
            <a:endPar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079207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email">
            <a:lum/>
            <a:alphaModFix amt="23000"/>
            <a:extLst>
              <a:ext uri="{28A0092B-C50C-407E-A947-70E740481C1C}">
                <a14:useLocalDpi xmlns:a14="http://schemas.microsoft.com/office/drawing/2010/main"/>
              </a:ext>
            </a:extLst>
          </a:blip>
          <a:srcRect/>
          <a:stretch/>
        </p:blipFill>
        <p:spPr bwMode="auto">
          <a:xfrm>
            <a:off x="0" y="152400"/>
            <a:ext cx="9144000" cy="6705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Edgar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Landgraf</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White noise is the “multiplicity of incongruent realities,”—that is, individual realities (perceptual, emotional, physiological) are bound to clash with the imposing, impersonal realities created by science, medicine, advertising, and the mass media</a:t>
            </a:r>
          </a:p>
          <a:p>
            <a:r>
              <a:rPr lang="en-US" dirty="0" smtClean="0"/>
              <a:t>“the </a:t>
            </a:r>
            <a:r>
              <a:rPr lang="en-US" dirty="0"/>
              <a:t>result</a:t>
            </a:r>
            <a:r>
              <a:rPr lang="en-US" dirty="0" smtClean="0"/>
              <a:t> of </a:t>
            </a:r>
            <a:r>
              <a:rPr lang="en-US" dirty="0"/>
              <a:t>multiple, incongruent systems realities </a:t>
            </a:r>
            <a:r>
              <a:rPr lang="en-US" dirty="0" smtClean="0"/>
              <a:t>‘sounding’ </a:t>
            </a:r>
            <a:r>
              <a:rPr lang="en-US" dirty="0"/>
              <a:t>together,</a:t>
            </a:r>
            <a:r>
              <a:rPr lang="en-US" dirty="0" smtClean="0"/>
              <a:t> robs </a:t>
            </a:r>
            <a:r>
              <a:rPr lang="en-US" dirty="0"/>
              <a:t>the information processing of the media of its content, turning</a:t>
            </a:r>
            <a:r>
              <a:rPr lang="en-US" dirty="0" smtClean="0"/>
              <a:t> information—and the indistinctness of the distinction between information and non-information—into </a:t>
            </a:r>
            <a:r>
              <a:rPr lang="en-US" dirty="0"/>
              <a:t>noise.</a:t>
            </a:r>
            <a:r>
              <a:rPr lang="en-US" dirty="0" smtClean="0"/>
              <a:t> With </a:t>
            </a:r>
            <a:r>
              <a:rPr lang="en-US" dirty="0"/>
              <a:t>regard to the simultaneous</a:t>
            </a:r>
            <a:r>
              <a:rPr lang="en-US" dirty="0" smtClean="0"/>
              <a:t> assertion ‘of </a:t>
            </a:r>
            <a:r>
              <a:rPr lang="en-US" dirty="0"/>
              <a:t>all frequencies</a:t>
            </a:r>
            <a:r>
              <a:rPr lang="en-US" dirty="0" smtClean="0"/>
              <a:t>,’ </a:t>
            </a:r>
            <a:r>
              <a:rPr lang="en-US" dirty="0"/>
              <a:t>everything is nothing: the totality of</a:t>
            </a:r>
            <a:r>
              <a:rPr lang="en-US" dirty="0" smtClean="0"/>
              <a:t> distinctions </a:t>
            </a:r>
            <a:r>
              <a:rPr lang="en-US" dirty="0"/>
              <a:t>turn into an indistinct mash</a:t>
            </a:r>
            <a:r>
              <a:rPr lang="en-US" dirty="0" smtClean="0"/>
              <a:t>.”</a:t>
            </a:r>
          </a:p>
          <a:p>
            <a:pPr marL="0" indent="0">
              <a:buNone/>
            </a:pPr>
            <a:r>
              <a:rPr lang="en-US" dirty="0" smtClean="0">
                <a:solidFill>
                  <a:schemeClr val="bg2">
                    <a:lumMod val="75000"/>
                  </a:schemeClr>
                </a:solidFill>
              </a:rPr>
              <a:t>Evidence: </a:t>
            </a:r>
          </a:p>
          <a:p>
            <a:pPr marL="0" indent="0">
              <a:buNone/>
            </a:pPr>
            <a:r>
              <a:rPr lang="en-US" dirty="0" smtClean="0">
                <a:solidFill>
                  <a:schemeClr val="bg2">
                    <a:lumMod val="75000"/>
                  </a:schemeClr>
                </a:solidFill>
              </a:rPr>
              <a:t>pg. 22 – 24 Heinrich and Jack argue over whether it is actually raining according to the physical sensation and what the radio has forecasted.</a:t>
            </a:r>
            <a:endParaRPr lang="en-US" dirty="0">
              <a:solidFill>
                <a:schemeClr val="bg2">
                  <a:lumMod val="75000"/>
                </a:schemeClr>
              </a:solidFill>
            </a:endParaRPr>
          </a:p>
        </p:txBody>
      </p:sp>
    </p:spTree>
    <p:extLst>
      <p:ext uri="{BB962C8B-B14F-4D97-AF65-F5344CB8AC3E}">
        <p14:creationId xmlns:p14="http://schemas.microsoft.com/office/powerpoint/2010/main" val="258533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1276" y="0"/>
            <a:ext cx="9261475"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838200"/>
            <a:ext cx="8229600" cy="1143000"/>
          </a:xfrm>
        </p:spPr>
        <p:txBody>
          <a:bodyPr>
            <a:noAutofit/>
          </a:bodyPr>
          <a:lstStyle/>
          <a:p>
            <a:pPr lvl="0">
              <a:spcBef>
                <a:spcPts val="0"/>
              </a:spcBef>
            </a:pP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a typeface="+mn-ea"/>
                <a:cs typeface="+mn-cs"/>
              </a:rPr>
              <a:t>Critical Argument</a:t>
            </a:r>
            <a:r>
              <a:rPr lang="en-US" sz="40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a typeface="+mn-ea"/>
                <a:cs typeface="+mn-cs"/>
              </a:rPr>
              <a:t/>
            </a:r>
            <a:br>
              <a:rPr lang="en-US" sz="40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a typeface="+mn-ea"/>
                <a:cs typeface="+mn-cs"/>
              </a:rPr>
            </a:br>
            <a:endParaRPr lang="en-US" sz="4000" dirty="0">
              <a:solidFill>
                <a:schemeClr val="bg2"/>
              </a:solidFill>
            </a:endParaRPr>
          </a:p>
        </p:txBody>
      </p:sp>
      <p:sp>
        <p:nvSpPr>
          <p:cNvPr id="3" name="Content Placeholder 2"/>
          <p:cNvSpPr>
            <a:spLocks noGrp="1"/>
          </p:cNvSpPr>
          <p:nvPr>
            <p:ph idx="1"/>
          </p:nvPr>
        </p:nvSpPr>
        <p:spPr>
          <a:xfrm>
            <a:off x="762000" y="1752600"/>
            <a:ext cx="5791200" cy="4525963"/>
          </a:xfrm>
        </p:spPr>
        <p:txBody>
          <a:bodyPr/>
          <a:lstStyle/>
          <a:p>
            <a:pPr marL="0" indent="0">
              <a:buNone/>
            </a:pPr>
            <a:r>
              <a:rPr lang="en-US" dirty="0" smtClean="0">
                <a:solidFill>
                  <a:schemeClr val="bg2">
                    <a:lumMod val="60000"/>
                    <a:lumOff val="40000"/>
                  </a:schemeClr>
                </a:solidFill>
                <a:latin typeface="David" pitchFamily="34" charset="-79"/>
                <a:cs typeface="David" pitchFamily="34" charset="-79"/>
              </a:rPr>
              <a:t>What does the “white noise” of the title refer to? </a:t>
            </a:r>
          </a:p>
          <a:p>
            <a:pPr marL="0" indent="0">
              <a:buNone/>
            </a:pPr>
            <a:endParaRPr lang="en-US" dirty="0">
              <a:solidFill>
                <a:schemeClr val="bg2">
                  <a:lumMod val="60000"/>
                  <a:lumOff val="40000"/>
                </a:schemeClr>
              </a:solidFill>
              <a:latin typeface="David" pitchFamily="34" charset="-79"/>
              <a:cs typeface="David" pitchFamily="34" charset="-79"/>
            </a:endParaRPr>
          </a:p>
          <a:p>
            <a:pPr marL="0" indent="0">
              <a:buNone/>
            </a:pPr>
            <a:r>
              <a:rPr lang="en-US" dirty="0" smtClean="0">
                <a:solidFill>
                  <a:schemeClr val="bg2">
                    <a:lumMod val="60000"/>
                    <a:lumOff val="40000"/>
                  </a:schemeClr>
                </a:solidFill>
                <a:latin typeface="David" pitchFamily="34" charset="-79"/>
                <a:cs typeface="David" pitchFamily="34" charset="-79"/>
              </a:rPr>
              <a:t>Does Don </a:t>
            </a:r>
            <a:r>
              <a:rPr lang="en-US" dirty="0" err="1" smtClean="0">
                <a:solidFill>
                  <a:schemeClr val="bg2">
                    <a:lumMod val="60000"/>
                    <a:lumOff val="40000"/>
                  </a:schemeClr>
                </a:solidFill>
                <a:latin typeface="David" pitchFamily="34" charset="-79"/>
                <a:cs typeface="David" pitchFamily="34" charset="-79"/>
              </a:rPr>
              <a:t>DeLillo</a:t>
            </a:r>
            <a:r>
              <a:rPr lang="en-US" dirty="0" smtClean="0">
                <a:solidFill>
                  <a:schemeClr val="bg2">
                    <a:lumMod val="60000"/>
                    <a:lumOff val="40000"/>
                  </a:schemeClr>
                </a:solidFill>
                <a:latin typeface="David" pitchFamily="34" charset="-79"/>
                <a:cs typeface="David" pitchFamily="34" charset="-79"/>
              </a:rPr>
              <a:t> portray it as a </a:t>
            </a:r>
            <a:r>
              <a:rPr lang="en-US" u="sng" dirty="0" smtClean="0">
                <a:solidFill>
                  <a:schemeClr val="bg2">
                    <a:lumMod val="60000"/>
                    <a:lumOff val="40000"/>
                  </a:schemeClr>
                </a:solidFill>
                <a:latin typeface="David" pitchFamily="34" charset="-79"/>
                <a:cs typeface="David" pitchFamily="34" charset="-79"/>
              </a:rPr>
              <a:t>comfort</a:t>
            </a:r>
            <a:r>
              <a:rPr lang="en-US" dirty="0" smtClean="0">
                <a:solidFill>
                  <a:schemeClr val="bg2">
                    <a:lumMod val="60000"/>
                    <a:lumOff val="40000"/>
                  </a:schemeClr>
                </a:solidFill>
                <a:latin typeface="David" pitchFamily="34" charset="-79"/>
                <a:cs typeface="David" pitchFamily="34" charset="-79"/>
              </a:rPr>
              <a:t> or </a:t>
            </a:r>
            <a:r>
              <a:rPr lang="en-US" u="sng" dirty="0" smtClean="0">
                <a:solidFill>
                  <a:schemeClr val="bg2">
                    <a:lumMod val="60000"/>
                    <a:lumOff val="40000"/>
                  </a:schemeClr>
                </a:solidFill>
                <a:latin typeface="David" pitchFamily="34" charset="-79"/>
                <a:cs typeface="David" pitchFamily="34" charset="-79"/>
              </a:rPr>
              <a:t>concern</a:t>
            </a:r>
            <a:r>
              <a:rPr lang="en-US" dirty="0" smtClean="0">
                <a:solidFill>
                  <a:schemeClr val="bg2">
                    <a:lumMod val="60000"/>
                    <a:lumOff val="40000"/>
                  </a:schemeClr>
                </a:solidFill>
                <a:latin typeface="David" pitchFamily="34" charset="-79"/>
                <a:cs typeface="David" pitchFamily="34" charset="-79"/>
              </a:rPr>
              <a:t> of modern society?</a:t>
            </a:r>
            <a:endParaRPr lang="en-US" dirty="0">
              <a:solidFill>
                <a:schemeClr val="bg2">
                  <a:lumMod val="60000"/>
                  <a:lumOff val="40000"/>
                </a:schemeClr>
              </a:solidFill>
              <a:latin typeface="David" pitchFamily="34" charset="-79"/>
              <a:cs typeface="David" pitchFamily="34" charset="-79"/>
            </a:endParaRPr>
          </a:p>
        </p:txBody>
      </p:sp>
    </p:spTree>
    <p:extLst>
      <p:ext uri="{BB962C8B-B14F-4D97-AF65-F5344CB8AC3E}">
        <p14:creationId xmlns:p14="http://schemas.microsoft.com/office/powerpoint/2010/main" val="36088642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7150" y="0"/>
            <a:ext cx="9259888" cy="687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533400"/>
            <a:ext cx="8229600" cy="1143000"/>
          </a:xfrm>
        </p:spPr>
        <p:txBody>
          <a:bodyPr>
            <a:noAutofit/>
          </a:bodyPr>
          <a:lstStyle/>
          <a:p>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Diane </a:t>
            </a: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Johnson</a:t>
            </a:r>
            <a:b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endParaRPr lang="en-US" sz="4000"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indent="0">
              <a:buNone/>
            </a:pPr>
            <a:r>
              <a:rPr lang="en-US" dirty="0" smtClean="0">
                <a:solidFill>
                  <a:schemeClr val="bg2">
                    <a:lumMod val="60000"/>
                    <a:lumOff val="40000"/>
                  </a:schemeClr>
                </a:solidFill>
              </a:rPr>
              <a:t>“White Noise is a meditation on themes of whiteness—the pallor of death, and white noise, the sound, so emblematic of modern life, that is meant to soothe human beings by screening out the other, more irritating noises of their civilization.”</a:t>
            </a:r>
          </a:p>
          <a:p>
            <a:pPr marL="0" indent="0">
              <a:buNone/>
            </a:pPr>
            <a:r>
              <a:rPr lang="en-US" dirty="0" smtClean="0">
                <a:solidFill>
                  <a:schemeClr val="bg2">
                    <a:lumMod val="75000"/>
                  </a:schemeClr>
                </a:solidFill>
              </a:rPr>
              <a:t>Evidence: </a:t>
            </a:r>
          </a:p>
          <a:p>
            <a:pPr marL="0" indent="0">
              <a:buNone/>
            </a:pPr>
            <a:r>
              <a:rPr lang="en-US" dirty="0" smtClean="0">
                <a:solidFill>
                  <a:schemeClr val="bg2">
                    <a:lumMod val="75000"/>
                  </a:schemeClr>
                </a:solidFill>
              </a:rPr>
              <a:t>pg. 78 – Gladney finds Wilder’s inconsolable crying “strangely soothing” and momentarily loses himself in it.</a:t>
            </a:r>
          </a:p>
        </p:txBody>
      </p:sp>
    </p:spTree>
    <p:extLst>
      <p:ext uri="{BB962C8B-B14F-4D97-AF65-F5344CB8AC3E}">
        <p14:creationId xmlns:p14="http://schemas.microsoft.com/office/powerpoint/2010/main" val="736704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7150" y="-9525"/>
            <a:ext cx="9259888"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Karen Weekes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bg2">
                    <a:lumMod val="60000"/>
                    <a:lumOff val="40000"/>
                  </a:schemeClr>
                </a:solidFill>
              </a:rPr>
              <a:t>“…it is both the background noise that constantly bombards us and a way for us to avoid that bombardment…Thus the term “white noise” can be used in either a positive or a pejorative sense, depending on whether it refers to an unremitting noise one is trying to escape or to the sound introduced as escape</a:t>
            </a:r>
          </a:p>
          <a:p>
            <a:pPr marL="0" indent="0">
              <a:buNone/>
            </a:pPr>
            <a:r>
              <a:rPr lang="en-US" dirty="0" smtClean="0">
                <a:solidFill>
                  <a:schemeClr val="bg2">
                    <a:lumMod val="75000"/>
                  </a:schemeClr>
                </a:solidFill>
              </a:rPr>
              <a:t>Evidence:</a:t>
            </a:r>
          </a:p>
          <a:p>
            <a:pPr marL="0" indent="0">
              <a:buNone/>
            </a:pPr>
            <a:r>
              <a:rPr lang="en-US" dirty="0">
                <a:solidFill>
                  <a:schemeClr val="bg2">
                    <a:lumMod val="75000"/>
                  </a:schemeClr>
                </a:solidFill>
              </a:rPr>
              <a:t>pg. 78 – Gladney finds Wilder’s inconsolable crying “strangely soothing” and momentarily loses himself in it.</a:t>
            </a:r>
          </a:p>
          <a:p>
            <a:pPr marL="0" indent="0">
              <a:buNone/>
            </a:pPr>
            <a:endParaRPr lang="en-US" dirty="0" smtClean="0">
              <a:solidFill>
                <a:schemeClr val="bg2">
                  <a:lumMod val="75000"/>
                </a:schemeClr>
              </a:solidFill>
            </a:endParaRPr>
          </a:p>
        </p:txBody>
      </p:sp>
    </p:spTree>
    <p:extLst>
      <p:ext uri="{BB962C8B-B14F-4D97-AF65-F5344CB8AC3E}">
        <p14:creationId xmlns:p14="http://schemas.microsoft.com/office/powerpoint/2010/main" val="2347909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cstate="email">
            <a:lum/>
            <a:alphaModFix amt="23000"/>
            <a:extLst>
              <a:ext uri="{28A0092B-C50C-407E-A947-70E740481C1C}">
                <a14:useLocalDpi xmlns:a14="http://schemas.microsoft.com/office/drawing/2010/main"/>
              </a:ext>
            </a:extLst>
          </a:blip>
          <a:srcRect/>
          <a:stretch/>
        </p:blipFill>
        <p:spPr bwMode="auto">
          <a:xfrm>
            <a:off x="10886" y="0"/>
            <a:ext cx="9144000" cy="6705600"/>
          </a:xfrm>
          <a:prstGeom prst="rect">
            <a:avLst/>
          </a:prstGeom>
          <a:solidFill>
            <a:schemeClr val="tx1">
              <a:lumMod val="50000"/>
              <a:alpha val="11000"/>
            </a:schemeClr>
          </a:solidFill>
          <a:ln>
            <a:noFill/>
          </a:ln>
          <a:effectLst>
            <a:softEdge rad="112500"/>
          </a:effectLst>
          <a:extLst/>
        </p:spPr>
      </p:pic>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Tom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LeClair</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a:buNone/>
            </a:pPr>
            <a:r>
              <a:rPr lang="en-US" dirty="0">
                <a:solidFill>
                  <a:schemeClr val="bg2">
                    <a:lumMod val="60000"/>
                    <a:lumOff val="40000"/>
                  </a:schemeClr>
                </a:solidFill>
              </a:rPr>
              <a:t> </a:t>
            </a:r>
            <a:r>
              <a:rPr lang="en-US" dirty="0" smtClean="0"/>
              <a:t>White noise is more than cultural detritus. It is “the </a:t>
            </a:r>
            <a:r>
              <a:rPr lang="en-US" dirty="0"/>
              <a:t>manifestation of an attempt to communicate one's fear and hence to </a:t>
            </a:r>
            <a:r>
              <a:rPr lang="en-US" dirty="0" smtClean="0"/>
              <a:t>‘bridge </a:t>
            </a:r>
            <a:r>
              <a:rPr lang="en-US" dirty="0"/>
              <a:t>the lonely distances</a:t>
            </a:r>
            <a:r>
              <a:rPr lang="en-US" dirty="0" smtClean="0"/>
              <a:t>.’”</a:t>
            </a:r>
          </a:p>
          <a:p>
            <a:pPr marL="0" indent="0">
              <a:buNone/>
            </a:pPr>
            <a:r>
              <a:rPr lang="en-US" dirty="0" smtClean="0">
                <a:solidFill>
                  <a:schemeClr val="bg2">
                    <a:lumMod val="75000"/>
                  </a:schemeClr>
                </a:solidFill>
              </a:rPr>
              <a:t>Evidence:</a:t>
            </a:r>
          </a:p>
          <a:p>
            <a:pPr marL="0" indent="0">
              <a:buNone/>
            </a:pPr>
            <a:r>
              <a:rPr lang="en-US" dirty="0" smtClean="0">
                <a:solidFill>
                  <a:schemeClr val="bg2">
                    <a:lumMod val="75000"/>
                  </a:schemeClr>
                </a:solidFill>
              </a:rPr>
              <a:t>Concerning the text on pg. </a:t>
            </a:r>
            <a:r>
              <a:rPr lang="en-US" dirty="0">
                <a:solidFill>
                  <a:schemeClr val="bg2">
                    <a:lumMod val="75000"/>
                  </a:schemeClr>
                </a:solidFill>
              </a:rPr>
              <a:t>198 – “Life, Jack says here, is lived in virtually unbroken terror that it will end. How do we survive? </a:t>
            </a:r>
            <a:r>
              <a:rPr lang="en-US" dirty="0" smtClean="0">
                <a:solidFill>
                  <a:schemeClr val="bg2">
                    <a:lumMod val="75000"/>
                  </a:schemeClr>
                </a:solidFill>
              </a:rPr>
              <a:t>Babette </a:t>
            </a:r>
            <a:r>
              <a:rPr lang="en-US" dirty="0">
                <a:solidFill>
                  <a:schemeClr val="bg2">
                    <a:lumMod val="75000"/>
                  </a:schemeClr>
                </a:solidFill>
              </a:rPr>
              <a:t>urges them both on to the notion that death itself might just be filled with white noise. And if that is so, what is all the noise—not just media/consumer noise but the noise they make while they </a:t>
            </a:r>
            <a:r>
              <a:rPr lang="en-US" dirty="0" smtClean="0">
                <a:solidFill>
                  <a:schemeClr val="bg2">
                    <a:lumMod val="75000"/>
                  </a:schemeClr>
                </a:solidFill>
              </a:rPr>
              <a:t>‘walk </a:t>
            </a:r>
            <a:r>
              <a:rPr lang="en-US" dirty="0">
                <a:solidFill>
                  <a:schemeClr val="bg2">
                    <a:lumMod val="75000"/>
                  </a:schemeClr>
                </a:solidFill>
              </a:rPr>
              <a:t>around, talk to people, eat and </a:t>
            </a:r>
            <a:r>
              <a:rPr lang="en-US" dirty="0" smtClean="0">
                <a:solidFill>
                  <a:schemeClr val="bg2">
                    <a:lumMod val="75000"/>
                  </a:schemeClr>
                </a:solidFill>
              </a:rPr>
              <a:t>drink’—that </a:t>
            </a:r>
            <a:r>
              <a:rPr lang="en-US" dirty="0">
                <a:solidFill>
                  <a:schemeClr val="bg2">
                    <a:lumMod val="75000"/>
                  </a:schemeClr>
                </a:solidFill>
              </a:rPr>
              <a:t>surrounds them in life? It can only be their intimations of death; it is the death-fear expressed in the only terms that a postmodern media culture knows how to express </a:t>
            </a:r>
            <a:r>
              <a:rPr lang="en-US" dirty="0" smtClean="0">
                <a:solidFill>
                  <a:schemeClr val="bg2">
                    <a:lumMod val="75000"/>
                  </a:schemeClr>
                </a:solidFill>
              </a:rPr>
              <a:t>it.”</a:t>
            </a:r>
            <a:endParaRPr lang="en-US" dirty="0">
              <a:solidFill>
                <a:schemeClr val="bg2">
                  <a:lumMod val="75000"/>
                </a:schemeClr>
              </a:solidFill>
            </a:endParaRPr>
          </a:p>
        </p:txBody>
      </p:sp>
    </p:spTree>
    <p:extLst>
      <p:ext uri="{BB962C8B-B14F-4D97-AF65-F5344CB8AC3E}">
        <p14:creationId xmlns:p14="http://schemas.microsoft.com/office/powerpoint/2010/main" val="38271893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7150" y="-9525"/>
            <a:ext cx="9259888"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Karen Weekes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bg2">
                    <a:lumMod val="60000"/>
                    <a:lumOff val="40000"/>
                  </a:schemeClr>
                </a:solidFill>
              </a:rPr>
              <a:t>“A second economic definition of ‘‘white noise’’ is equally applicable to this text: a random event that has the potential to cause a permanent alteration in behavior, but instead results in a temporary change.”</a:t>
            </a:r>
          </a:p>
          <a:p>
            <a:pPr>
              <a:buNone/>
            </a:pPr>
            <a:r>
              <a:rPr lang="en-US" dirty="0" smtClean="0">
                <a:solidFill>
                  <a:schemeClr val="bg2">
                    <a:lumMod val="75000"/>
                  </a:schemeClr>
                </a:solidFill>
              </a:rPr>
              <a:t>Evidence:</a:t>
            </a:r>
          </a:p>
          <a:p>
            <a:pPr>
              <a:buNone/>
            </a:pPr>
            <a:r>
              <a:rPr lang="en-US" dirty="0" smtClean="0">
                <a:solidFill>
                  <a:schemeClr val="bg2">
                    <a:lumMod val="75000"/>
                  </a:schemeClr>
                </a:solidFill>
              </a:rPr>
              <a:t>The Airborne Toxic Event in part II and how life returns to normal for the Gladney’s afterwards in part III</a:t>
            </a:r>
          </a:p>
          <a:p>
            <a:pPr marL="0" indent="0">
              <a:buNone/>
            </a:pPr>
            <a:endParaRPr lang="en-US" dirty="0" smtClean="0">
              <a:solidFill>
                <a:schemeClr val="bg2">
                  <a:lumMod val="60000"/>
                  <a:lumOff val="40000"/>
                </a:schemeClr>
              </a:solidFill>
            </a:endParaRPr>
          </a:p>
        </p:txBody>
      </p:sp>
    </p:spTree>
    <p:extLst>
      <p:ext uri="{BB962C8B-B14F-4D97-AF65-F5344CB8AC3E}">
        <p14:creationId xmlns:p14="http://schemas.microsoft.com/office/powerpoint/2010/main" val="23479095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Leonard Wilcox</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p:txBody>
          <a:bodyPr>
            <a:normAutofit fontScale="77500" lnSpcReduction="20000"/>
          </a:bodyPr>
          <a:lstStyle/>
          <a:p>
            <a:r>
              <a:rPr lang="en-US" sz="2800" dirty="0" smtClean="0"/>
              <a:t>implies a neutral and reified </a:t>
            </a:r>
            <a:r>
              <a:rPr lang="en-US" sz="2800" dirty="0" err="1" smtClean="0"/>
              <a:t>mediaspeech</a:t>
            </a:r>
            <a:r>
              <a:rPr lang="en-US" sz="2800" dirty="0" smtClean="0"/>
              <a:t>, but also a surplus of data and an entropic blanket of information glut which flows from a media saturated society which threatens the concept of meaning itself</a:t>
            </a:r>
          </a:p>
          <a:p>
            <a:pPr marL="0" indent="0">
              <a:buNone/>
            </a:pPr>
            <a:r>
              <a:rPr lang="en-US" sz="2800" dirty="0" smtClean="0">
                <a:solidFill>
                  <a:schemeClr val="bg2">
                    <a:lumMod val="75000"/>
                  </a:schemeClr>
                </a:solidFill>
              </a:rPr>
              <a:t>Evidence:</a:t>
            </a:r>
          </a:p>
          <a:p>
            <a:pPr marL="0" indent="0">
              <a:buNone/>
            </a:pPr>
            <a:r>
              <a:rPr lang="en-US" sz="2800" dirty="0" err="1" smtClean="0">
                <a:solidFill>
                  <a:schemeClr val="bg2">
                    <a:lumMod val="75000"/>
                  </a:schemeClr>
                </a:solidFill>
              </a:rPr>
              <a:t>DeLillo</a:t>
            </a:r>
            <a:r>
              <a:rPr lang="en-US" sz="2800" dirty="0" smtClean="0">
                <a:solidFill>
                  <a:schemeClr val="bg2">
                    <a:lumMod val="75000"/>
                  </a:schemeClr>
                </a:solidFill>
              </a:rPr>
              <a:t> originally wanted to title </a:t>
            </a:r>
            <a:r>
              <a:rPr lang="en-US" sz="2800" dirty="0">
                <a:solidFill>
                  <a:schemeClr val="bg2">
                    <a:lumMod val="75000"/>
                  </a:schemeClr>
                </a:solidFill>
              </a:rPr>
              <a:t>the novel ‘‘Panasonic’’ until prohibited by Matsushita </a:t>
            </a:r>
            <a:r>
              <a:rPr lang="en-US" sz="2800" dirty="0" smtClean="0">
                <a:solidFill>
                  <a:schemeClr val="bg2">
                    <a:lumMod val="75000"/>
                  </a:schemeClr>
                </a:solidFill>
              </a:rPr>
              <a:t>Corporation. That </a:t>
            </a:r>
            <a:r>
              <a:rPr lang="en-US" sz="2800" dirty="0">
                <a:solidFill>
                  <a:schemeClr val="bg2">
                    <a:lumMod val="75000"/>
                  </a:schemeClr>
                </a:solidFill>
              </a:rPr>
              <a:t>name would indicate both the ubiquity of sound as well as its corporate associations, given the brand-recognition that the trademark name Panasonic enjoys</a:t>
            </a:r>
            <a:r>
              <a:rPr lang="en-US" sz="2800" dirty="0" smtClean="0">
                <a:solidFill>
                  <a:schemeClr val="bg2">
                    <a:lumMod val="75000"/>
                  </a:schemeClr>
                </a:solidFill>
              </a:rPr>
              <a:t>. </a:t>
            </a:r>
          </a:p>
          <a:p>
            <a:pPr marL="0" indent="0">
              <a:buNone/>
            </a:pPr>
            <a:r>
              <a:rPr lang="en-US" sz="2800" dirty="0">
                <a:solidFill>
                  <a:schemeClr val="bg2">
                    <a:lumMod val="75000"/>
                  </a:schemeClr>
                </a:solidFill>
              </a:rPr>
              <a:t>Gladney sifts through the layers of white noise—electronic media, printed information, traffic sounds, computer read-outs—listening for significance, for a grasp of essence in the flux. In modernist fashion, he struggles in an almost Sisyphean way to glean meaning from the surrounding noise of culture…</a:t>
            </a:r>
          </a:p>
          <a:p>
            <a:pPr marL="0" indent="0">
              <a:buNone/>
            </a:pPr>
            <a:endParaRPr lang="en-US" sz="2800" dirty="0" smtClean="0">
              <a:solidFill>
                <a:schemeClr val="bg2">
                  <a:lumMod val="75000"/>
                </a:schemeClr>
              </a:solidFill>
            </a:endParaRPr>
          </a:p>
          <a:p>
            <a:pPr marL="0" indent="0">
              <a:buNone/>
            </a:pPr>
            <a:endParaRPr lang="en-US" sz="2000" dirty="0">
              <a:solidFill>
                <a:schemeClr val="bg2">
                  <a:lumMod val="75000"/>
                </a:schemeClr>
              </a:solidFill>
            </a:endParaRPr>
          </a:p>
        </p:txBody>
      </p:sp>
    </p:spTree>
    <p:extLst>
      <p:ext uri="{BB962C8B-B14F-4D97-AF65-F5344CB8AC3E}">
        <p14:creationId xmlns:p14="http://schemas.microsoft.com/office/powerpoint/2010/main" val="38271893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David Brauner</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dirty="0" smtClean="0"/>
              <a:t>“…white noise seems to symbolize both death and life, or perhaps the mysterious construct connecting the two, the soul: that which is felt instinctively to exist but remains forever </a:t>
            </a:r>
            <a:r>
              <a:rPr lang="en-US" dirty="0" err="1" smtClean="0"/>
              <a:t>unlocatable</a:t>
            </a:r>
            <a:r>
              <a:rPr lang="en-US" dirty="0" smtClean="0"/>
              <a:t>, ‘just outside the range of human apprehension’, but at the same time tantalizingly ‘approaching the threshold of perception’.”</a:t>
            </a:r>
          </a:p>
        </p:txBody>
      </p:sp>
    </p:spTree>
    <p:extLst>
      <p:ext uri="{BB962C8B-B14F-4D97-AF65-F5344CB8AC3E}">
        <p14:creationId xmlns:p14="http://schemas.microsoft.com/office/powerpoint/2010/main" val="4268423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4191000" cy="5293757"/>
          </a:xfrm>
          <a:prstGeom prst="rect">
            <a:avLst/>
          </a:prstGeom>
          <a:noFill/>
        </p:spPr>
        <p:txBody>
          <a:bodyPr wrap="square" rtlCol="0">
            <a:spAutoFit/>
          </a:bodyPr>
          <a:lstStyle/>
          <a:p>
            <a:r>
              <a:rPr lang="en-US" sz="3200" dirty="0" smtClean="0"/>
              <a:t>Life:</a:t>
            </a:r>
          </a:p>
          <a:p>
            <a:endParaRPr lang="en-US" dirty="0"/>
          </a:p>
          <a:p>
            <a:pPr marL="285750" indent="-285750">
              <a:buFont typeface="Arial" panose="020B0604020202020204" pitchFamily="34" charset="0"/>
              <a:buChar char="•"/>
            </a:pPr>
            <a:r>
              <a:rPr lang="en-US" dirty="0" smtClean="0"/>
              <a:t>pg. 15 – Babette “emits a creaturely hum”</a:t>
            </a:r>
          </a:p>
          <a:p>
            <a:pPr marL="285750" indent="-285750">
              <a:buFont typeface="Arial" panose="020B0604020202020204" pitchFamily="34" charset="0"/>
              <a:buChar char="•"/>
            </a:pPr>
            <a:r>
              <a:rPr lang="en-US" dirty="0" smtClean="0"/>
              <a:t>pg. 36 – describes the sound of the supermarket as “a dull and </a:t>
            </a:r>
            <a:r>
              <a:rPr lang="en-US" dirty="0" err="1" smtClean="0"/>
              <a:t>unlocatable</a:t>
            </a:r>
            <a:r>
              <a:rPr lang="en-US" dirty="0" smtClean="0"/>
              <a:t> roar, as if some form of swarming life just outside the range of human apprehension</a:t>
            </a:r>
          </a:p>
          <a:p>
            <a:pPr marL="285750" indent="-285750">
              <a:buFont typeface="Arial" panose="020B0604020202020204" pitchFamily="34" charset="0"/>
              <a:buChar char="•"/>
            </a:pPr>
            <a:r>
              <a:rPr lang="en-US" dirty="0" smtClean="0"/>
              <a:t>pg. 258 – the refrigerator  makes a sound that is “an eerie static, insistent but near subliminal, that made me think of wintering souls, some form of dormant life approaching the threshold of perception</a:t>
            </a:r>
          </a:p>
          <a:p>
            <a:pPr marL="285750" indent="-285750">
              <a:buFont typeface="Arial" panose="020B0604020202020204" pitchFamily="34" charset="0"/>
              <a:buChar char="•"/>
            </a:pPr>
            <a:endParaRPr lang="en-US" dirty="0" smtClean="0">
              <a:solidFill>
                <a:schemeClr val="bg2">
                  <a:lumMod val="60000"/>
                  <a:lumOff val="40000"/>
                </a:schemeClr>
              </a:solidFill>
            </a:endParaRPr>
          </a:p>
          <a:p>
            <a:endParaRPr lang="en-US" dirty="0">
              <a:solidFill>
                <a:schemeClr val="bg2">
                  <a:lumMod val="60000"/>
                  <a:lumOff val="40000"/>
                </a:schemeClr>
              </a:solidFill>
            </a:endParaRPr>
          </a:p>
          <a:p>
            <a:endParaRPr lang="en-US" dirty="0">
              <a:solidFill>
                <a:schemeClr val="bg2">
                  <a:lumMod val="60000"/>
                  <a:lumOff val="40000"/>
                </a:schemeClr>
              </a:solidFill>
            </a:endParaRPr>
          </a:p>
        </p:txBody>
      </p:sp>
      <p:sp>
        <p:nvSpPr>
          <p:cNvPr id="3" name="TextBox 2"/>
          <p:cNvSpPr txBox="1"/>
          <p:nvPr/>
        </p:nvSpPr>
        <p:spPr>
          <a:xfrm>
            <a:off x="4572000" y="990600"/>
            <a:ext cx="3505200" cy="5232202"/>
          </a:xfrm>
          <a:prstGeom prst="rect">
            <a:avLst/>
          </a:prstGeom>
          <a:noFill/>
        </p:spPr>
        <p:txBody>
          <a:bodyPr wrap="square" rtlCol="0">
            <a:spAutoFit/>
          </a:bodyPr>
          <a:lstStyle/>
          <a:p>
            <a:r>
              <a:rPr lang="en-US" sz="3200" dirty="0" smtClean="0"/>
              <a:t>Death: </a:t>
            </a:r>
            <a:endParaRPr lang="en-US" dirty="0" smtClean="0"/>
          </a:p>
          <a:p>
            <a:endParaRPr lang="en-US" sz="3200" dirty="0" smtClean="0"/>
          </a:p>
          <a:p>
            <a:pPr marL="285750" indent="-285750">
              <a:buFont typeface="Arial" panose="020B0604020202020204" pitchFamily="34" charset="0"/>
              <a:buChar char="•"/>
            </a:pPr>
            <a:r>
              <a:rPr lang="en-US" dirty="0"/>
              <a:t>pg. 4 – “the sparse traffic washes past, a remote and steady murmur around our sleep, as of dead souls babbling at the edge of a dream</a:t>
            </a:r>
          </a:p>
          <a:p>
            <a:endParaRPr lang="en-US" dirty="0"/>
          </a:p>
          <a:p>
            <a:pPr marL="285750" indent="-285750">
              <a:buFont typeface="Arial" panose="020B0604020202020204" pitchFamily="34" charset="0"/>
              <a:buChar char="•"/>
            </a:pPr>
            <a:r>
              <a:rPr lang="en-US" dirty="0"/>
              <a:t>pg. </a:t>
            </a:r>
            <a:r>
              <a:rPr lang="en-US" dirty="0" smtClean="0"/>
              <a:t>198:</a:t>
            </a:r>
          </a:p>
          <a:p>
            <a:r>
              <a:rPr lang="en-US" dirty="0" smtClean="0"/>
              <a:t> </a:t>
            </a:r>
            <a:r>
              <a:rPr lang="en-US" dirty="0"/>
              <a:t>“What if death is nothing but sound</a:t>
            </a:r>
            <a:r>
              <a:rPr lang="en-US" dirty="0" smtClean="0"/>
              <a:t>?”</a:t>
            </a:r>
          </a:p>
          <a:p>
            <a:r>
              <a:rPr lang="en-US" dirty="0" smtClean="0"/>
              <a:t>“Electrical noise.”</a:t>
            </a:r>
          </a:p>
          <a:p>
            <a:r>
              <a:rPr lang="en-US" dirty="0" smtClean="0"/>
              <a:t>“You hear it forever. Sound all around. How awful.”</a:t>
            </a:r>
          </a:p>
          <a:p>
            <a:r>
              <a:rPr lang="en-US" dirty="0" smtClean="0"/>
              <a:t>“Uniform, white.”</a:t>
            </a:r>
          </a:p>
          <a:p>
            <a:r>
              <a:rPr lang="en-US" dirty="0"/>
              <a:t>	</a:t>
            </a:r>
          </a:p>
          <a:p>
            <a:endParaRPr lang="en-US" dirty="0"/>
          </a:p>
        </p:txBody>
      </p:sp>
      <p:sp>
        <p:nvSpPr>
          <p:cNvPr id="4" name="TextBox 3"/>
          <p:cNvSpPr txBox="1"/>
          <p:nvPr/>
        </p:nvSpPr>
        <p:spPr>
          <a:xfrm>
            <a:off x="914400" y="209810"/>
            <a:ext cx="7162800" cy="769441"/>
          </a:xfrm>
          <a:prstGeom prst="rect">
            <a:avLst/>
          </a:prstGeom>
          <a:noFill/>
        </p:spPr>
        <p:txBody>
          <a:bodyPr wrap="square" rtlCol="0">
            <a:spAutoFit/>
          </a:bodyPr>
          <a:lstStyle/>
          <a:p>
            <a:pPr algn="ctr"/>
            <a:r>
              <a:rPr lang="en-US" sz="4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Evidence</a:t>
            </a:r>
            <a:endParaRPr lang="en-US" dirty="0"/>
          </a:p>
        </p:txBody>
      </p:sp>
    </p:spTree>
    <p:extLst>
      <p:ext uri="{BB962C8B-B14F-4D97-AF65-F5344CB8AC3E}">
        <p14:creationId xmlns:p14="http://schemas.microsoft.com/office/powerpoint/2010/main" val="1363827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TotalTime>
  <Words>1314</Words>
  <Application>Microsoft Macintosh PowerPoint</Application>
  <PresentationFormat>On-screen Show (4:3)</PresentationFormat>
  <Paragraphs>80</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Critical Argument </vt:lpstr>
      <vt:lpstr>Diane Johnson </vt:lpstr>
      <vt:lpstr>Karen Weekes</vt:lpstr>
      <vt:lpstr>Tom LeClair</vt:lpstr>
      <vt:lpstr>Karen Weekes</vt:lpstr>
      <vt:lpstr>Leonard Wilcox</vt:lpstr>
      <vt:lpstr>David Brauner</vt:lpstr>
      <vt:lpstr>PowerPoint Presentation</vt:lpstr>
      <vt:lpstr>Edgar Landgraf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Noise</dc:title>
  <dc:creator>Windows User</dc:creator>
  <cp:lastModifiedBy>Farrell, Susan E</cp:lastModifiedBy>
  <cp:revision>41</cp:revision>
  <dcterms:created xsi:type="dcterms:W3CDTF">2014-09-14T00:22:33Z</dcterms:created>
  <dcterms:modified xsi:type="dcterms:W3CDTF">2014-09-19T15:40:15Z</dcterms:modified>
</cp:coreProperties>
</file>