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8" r:id="rId3"/>
    <p:sldId id="259" r:id="rId4"/>
    <p:sldId id="261" r:id="rId5"/>
    <p:sldId id="262" r:id="rId6"/>
    <p:sldId id="263" r:id="rId7"/>
    <p:sldId id="264" r:id="rId8"/>
    <p:sldId id="265" r:id="rId9"/>
    <p:sldId id="266" r:id="rId10"/>
    <p:sldId id="267" r:id="rId11"/>
    <p:sldId id="272" r:id="rId12"/>
    <p:sldId id="268" r:id="rId13"/>
    <p:sldId id="269" r:id="rId14"/>
    <p:sldId id="270" r:id="rId15"/>
    <p:sldId id="271" r:id="rId16"/>
    <p:sldId id="273" r:id="rId17"/>
    <p:sldId id="274" r:id="rId18"/>
    <p:sldId id="275" r:id="rId19"/>
    <p:sldId id="278" r:id="rId20"/>
    <p:sldId id="288" r:id="rId21"/>
    <p:sldId id="279" r:id="rId22"/>
    <p:sldId id="280" r:id="rId23"/>
    <p:sldId id="281" r:id="rId24"/>
    <p:sldId id="282" r:id="rId25"/>
    <p:sldId id="283" r:id="rId26"/>
    <p:sldId id="286" r:id="rId27"/>
    <p:sldId id="285" r:id="rId28"/>
    <p:sldId id="284" r:id="rId29"/>
    <p:sldId id="289" r:id="rId30"/>
    <p:sldId id="290" r:id="rId31"/>
    <p:sldId id="291" r:id="rId32"/>
    <p:sldId id="276" r:id="rId33"/>
    <p:sldId id="277" r:id="rId34"/>
    <p:sldId id="292" r:id="rId35"/>
    <p:sldId id="293" r:id="rId36"/>
    <p:sldId id="294" r:id="rId37"/>
    <p:sldId id="257" r:id="rId38"/>
    <p:sldId id="28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8"/>
  </p:normalViewPr>
  <p:slideViewPr>
    <p:cSldViewPr snapToGrid="0" snapToObjects="1">
      <p:cViewPr varScale="1">
        <p:scale>
          <a:sx n="45" d="100"/>
          <a:sy n="45" d="100"/>
        </p:scale>
        <p:origin x="7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A9993-6EA7-F146-BAB2-B800A7688E48}"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161296-128F-B44A-9852-F38ABADA2D8C}" type="slidenum">
              <a:rPr lang="en-US" smtClean="0"/>
              <a:t>‹#›</a:t>
            </a:fld>
            <a:endParaRPr lang="en-US"/>
          </a:p>
        </p:txBody>
      </p:sp>
    </p:spTree>
    <p:extLst>
      <p:ext uri="{BB962C8B-B14F-4D97-AF65-F5344CB8AC3E}">
        <p14:creationId xmlns:p14="http://schemas.microsoft.com/office/powerpoint/2010/main" val="3854280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8 -&gt; 9 – WHY? </a:t>
            </a:r>
          </a:p>
        </p:txBody>
      </p:sp>
      <p:sp>
        <p:nvSpPr>
          <p:cNvPr id="4" name="Slide Number Placeholder 3"/>
          <p:cNvSpPr>
            <a:spLocks noGrp="1"/>
          </p:cNvSpPr>
          <p:nvPr>
            <p:ph type="sldNum" sz="quarter" idx="5"/>
          </p:nvPr>
        </p:nvSpPr>
        <p:spPr/>
        <p:txBody>
          <a:bodyPr/>
          <a:lstStyle/>
          <a:p>
            <a:fld id="{30161296-128F-B44A-9852-F38ABADA2D8C}" type="slidenum">
              <a:rPr lang="en-US" smtClean="0"/>
              <a:t>8</a:t>
            </a:fld>
            <a:endParaRPr lang="en-US"/>
          </a:p>
        </p:txBody>
      </p:sp>
    </p:spTree>
    <p:extLst>
      <p:ext uri="{BB962C8B-B14F-4D97-AF65-F5344CB8AC3E}">
        <p14:creationId xmlns:p14="http://schemas.microsoft.com/office/powerpoint/2010/main" val="74969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161296-128F-B44A-9852-F38ABADA2D8C}" type="slidenum">
              <a:rPr lang="en-US" smtClean="0"/>
              <a:t>32</a:t>
            </a:fld>
            <a:endParaRPr lang="en-US"/>
          </a:p>
        </p:txBody>
      </p:sp>
    </p:spTree>
    <p:extLst>
      <p:ext uri="{BB962C8B-B14F-4D97-AF65-F5344CB8AC3E}">
        <p14:creationId xmlns:p14="http://schemas.microsoft.com/office/powerpoint/2010/main" val="3405758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was the essential ingredient of social refinement; 9-10 -&gt; As a result, Charleston grew rapidly! </a:t>
            </a:r>
          </a:p>
        </p:txBody>
      </p:sp>
      <p:sp>
        <p:nvSpPr>
          <p:cNvPr id="4" name="Slide Number Placeholder 3"/>
          <p:cNvSpPr>
            <a:spLocks noGrp="1"/>
          </p:cNvSpPr>
          <p:nvPr>
            <p:ph type="sldNum" sz="quarter" idx="5"/>
          </p:nvPr>
        </p:nvSpPr>
        <p:spPr/>
        <p:txBody>
          <a:bodyPr/>
          <a:lstStyle/>
          <a:p>
            <a:fld id="{30161296-128F-B44A-9852-F38ABADA2D8C}" type="slidenum">
              <a:rPr lang="en-US" smtClean="0"/>
              <a:t>9</a:t>
            </a:fld>
            <a:endParaRPr lang="en-US"/>
          </a:p>
        </p:txBody>
      </p:sp>
    </p:spTree>
    <p:extLst>
      <p:ext uri="{BB962C8B-B14F-4D97-AF65-F5344CB8AC3E}">
        <p14:creationId xmlns:p14="http://schemas.microsoft.com/office/powerpoint/2010/main" val="3641111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church music &amp; religious music grew to be a huge factor in Charleston/South </a:t>
            </a:r>
          </a:p>
        </p:txBody>
      </p:sp>
      <p:sp>
        <p:nvSpPr>
          <p:cNvPr id="4" name="Slide Number Placeholder 3"/>
          <p:cNvSpPr>
            <a:spLocks noGrp="1"/>
          </p:cNvSpPr>
          <p:nvPr>
            <p:ph type="sldNum" sz="quarter" idx="5"/>
          </p:nvPr>
        </p:nvSpPr>
        <p:spPr/>
        <p:txBody>
          <a:bodyPr/>
          <a:lstStyle/>
          <a:p>
            <a:fld id="{30161296-128F-B44A-9852-F38ABADA2D8C}" type="slidenum">
              <a:rPr lang="en-US" smtClean="0"/>
              <a:t>11</a:t>
            </a:fld>
            <a:endParaRPr lang="en-US"/>
          </a:p>
        </p:txBody>
      </p:sp>
    </p:spTree>
    <p:extLst>
      <p:ext uri="{BB962C8B-B14F-4D97-AF65-F5344CB8AC3E}">
        <p14:creationId xmlns:p14="http://schemas.microsoft.com/office/powerpoint/2010/main" val="165789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Rice – why important? The influence of culture/music</a:t>
            </a:r>
          </a:p>
        </p:txBody>
      </p:sp>
      <p:sp>
        <p:nvSpPr>
          <p:cNvPr id="4" name="Slide Number Placeholder 3"/>
          <p:cNvSpPr>
            <a:spLocks noGrp="1"/>
          </p:cNvSpPr>
          <p:nvPr>
            <p:ph type="sldNum" sz="quarter" idx="5"/>
          </p:nvPr>
        </p:nvSpPr>
        <p:spPr/>
        <p:txBody>
          <a:bodyPr/>
          <a:lstStyle/>
          <a:p>
            <a:fld id="{30161296-128F-B44A-9852-F38ABADA2D8C}" type="slidenum">
              <a:rPr lang="en-US" smtClean="0"/>
              <a:t>16</a:t>
            </a:fld>
            <a:endParaRPr lang="en-US"/>
          </a:p>
        </p:txBody>
      </p:sp>
    </p:spTree>
    <p:extLst>
      <p:ext uri="{BB962C8B-B14F-4D97-AF65-F5344CB8AC3E}">
        <p14:creationId xmlns:p14="http://schemas.microsoft.com/office/powerpoint/2010/main" val="306575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Work/field songs – more research done now attributing Islamic roots to these practices; similar traditions and ideas (i.e. praising God)</a:t>
            </a:r>
          </a:p>
        </p:txBody>
      </p:sp>
      <p:sp>
        <p:nvSpPr>
          <p:cNvPr id="4" name="Slide Number Placeholder 3"/>
          <p:cNvSpPr>
            <a:spLocks noGrp="1"/>
          </p:cNvSpPr>
          <p:nvPr>
            <p:ph type="sldNum" sz="quarter" idx="5"/>
          </p:nvPr>
        </p:nvSpPr>
        <p:spPr/>
        <p:txBody>
          <a:bodyPr/>
          <a:lstStyle/>
          <a:p>
            <a:fld id="{30161296-128F-B44A-9852-F38ABADA2D8C}" type="slidenum">
              <a:rPr lang="en-US" smtClean="0"/>
              <a:t>17</a:t>
            </a:fld>
            <a:endParaRPr lang="en-US"/>
          </a:p>
        </p:txBody>
      </p:sp>
    </p:spTree>
    <p:extLst>
      <p:ext uri="{BB962C8B-B14F-4D97-AF65-F5344CB8AC3E}">
        <p14:creationId xmlns:p14="http://schemas.microsoft.com/office/powerpoint/2010/main" val="143268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Practiced hours a day; when they weren’t in school, they were learning trades or practicing music ; they were a brass band (military band)</a:t>
            </a:r>
          </a:p>
        </p:txBody>
      </p:sp>
      <p:sp>
        <p:nvSpPr>
          <p:cNvPr id="4" name="Slide Number Placeholder 3"/>
          <p:cNvSpPr>
            <a:spLocks noGrp="1"/>
          </p:cNvSpPr>
          <p:nvPr>
            <p:ph type="sldNum" sz="quarter" idx="5"/>
          </p:nvPr>
        </p:nvSpPr>
        <p:spPr/>
        <p:txBody>
          <a:bodyPr/>
          <a:lstStyle/>
          <a:p>
            <a:fld id="{30161296-128F-B44A-9852-F38ABADA2D8C}" type="slidenum">
              <a:rPr lang="en-US" smtClean="0"/>
              <a:t>22</a:t>
            </a:fld>
            <a:endParaRPr lang="en-US"/>
          </a:p>
        </p:txBody>
      </p:sp>
    </p:spTree>
    <p:extLst>
      <p:ext uri="{BB962C8B-B14F-4D97-AF65-F5344CB8AC3E}">
        <p14:creationId xmlns:p14="http://schemas.microsoft.com/office/powerpoint/2010/main" val="2454656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when they heard the </a:t>
            </a:r>
            <a:r>
              <a:rPr lang="en-US" dirty="0" err="1"/>
              <a:t>unmistakeable</a:t>
            </a:r>
            <a:r>
              <a:rPr lang="en-US" dirty="0"/>
              <a:t> nostalgic strains coming round the London corner, they definitely perked up their ears – Jane Wells’ (Smythe’s granddaughter); At the time – “ragtime” and “cakewalk” were beginning to take shape, plantation/field songs were now known, and the elements of march/military music began to fuse together</a:t>
            </a:r>
          </a:p>
        </p:txBody>
      </p:sp>
      <p:sp>
        <p:nvSpPr>
          <p:cNvPr id="4" name="Slide Number Placeholder 3"/>
          <p:cNvSpPr>
            <a:spLocks noGrp="1"/>
          </p:cNvSpPr>
          <p:nvPr>
            <p:ph type="sldNum" sz="quarter" idx="5"/>
          </p:nvPr>
        </p:nvSpPr>
        <p:spPr/>
        <p:txBody>
          <a:bodyPr/>
          <a:lstStyle/>
          <a:p>
            <a:fld id="{30161296-128F-B44A-9852-F38ABADA2D8C}" type="slidenum">
              <a:rPr lang="en-US" smtClean="0"/>
              <a:t>23</a:t>
            </a:fld>
            <a:endParaRPr lang="en-US"/>
          </a:p>
        </p:txBody>
      </p:sp>
    </p:spTree>
    <p:extLst>
      <p:ext uri="{BB962C8B-B14F-4D97-AF65-F5344CB8AC3E}">
        <p14:creationId xmlns:p14="http://schemas.microsoft.com/office/powerpoint/2010/main" val="1928077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JOB connection is a recent one; credit given to Gullah community </a:t>
            </a:r>
          </a:p>
        </p:txBody>
      </p:sp>
      <p:sp>
        <p:nvSpPr>
          <p:cNvPr id="4" name="Slide Number Placeholder 3"/>
          <p:cNvSpPr>
            <a:spLocks noGrp="1"/>
          </p:cNvSpPr>
          <p:nvPr>
            <p:ph type="sldNum" sz="quarter" idx="5"/>
          </p:nvPr>
        </p:nvSpPr>
        <p:spPr/>
        <p:txBody>
          <a:bodyPr/>
          <a:lstStyle/>
          <a:p>
            <a:fld id="{30161296-128F-B44A-9852-F38ABADA2D8C}" type="slidenum">
              <a:rPr lang="en-US" smtClean="0"/>
              <a:t>28</a:t>
            </a:fld>
            <a:endParaRPr lang="en-US"/>
          </a:p>
        </p:txBody>
      </p:sp>
    </p:spTree>
    <p:extLst>
      <p:ext uri="{BB962C8B-B14F-4D97-AF65-F5344CB8AC3E}">
        <p14:creationId xmlns:p14="http://schemas.microsoft.com/office/powerpoint/2010/main" val="2863072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Heyward &amp; JOB in attendance for re-opening of the Dock St. Theater in 1936, where the Charleston Symphony played for “The Recruiting Officer” at the premiere in their 1</a:t>
            </a:r>
            <a:r>
              <a:rPr lang="en-US" baseline="30000" dirty="0"/>
              <a:t>st</a:t>
            </a:r>
            <a:r>
              <a:rPr lang="en-US" dirty="0"/>
              <a:t> season of existence</a:t>
            </a:r>
          </a:p>
        </p:txBody>
      </p:sp>
      <p:sp>
        <p:nvSpPr>
          <p:cNvPr id="4" name="Slide Number Placeholder 3"/>
          <p:cNvSpPr>
            <a:spLocks noGrp="1"/>
          </p:cNvSpPr>
          <p:nvPr>
            <p:ph type="sldNum" sz="quarter" idx="5"/>
          </p:nvPr>
        </p:nvSpPr>
        <p:spPr/>
        <p:txBody>
          <a:bodyPr/>
          <a:lstStyle/>
          <a:p>
            <a:fld id="{30161296-128F-B44A-9852-F38ABADA2D8C}" type="slidenum">
              <a:rPr lang="en-US" smtClean="0"/>
              <a:t>31</a:t>
            </a:fld>
            <a:endParaRPr lang="en-US"/>
          </a:p>
        </p:txBody>
      </p:sp>
    </p:spTree>
    <p:extLst>
      <p:ext uri="{BB962C8B-B14F-4D97-AF65-F5344CB8AC3E}">
        <p14:creationId xmlns:p14="http://schemas.microsoft.com/office/powerpoint/2010/main" val="2872022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3BE4-14D5-4740-86AB-5A18D718E1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A70B6C-5FAC-7E49-9B71-C2C62C41C7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C080A0-5796-054D-AAA7-21D95B09884C}"/>
              </a:ext>
            </a:extLst>
          </p:cNvPr>
          <p:cNvSpPr>
            <a:spLocks noGrp="1"/>
          </p:cNvSpPr>
          <p:nvPr>
            <p:ph type="dt" sz="half" idx="10"/>
          </p:nvPr>
        </p:nvSpPr>
        <p:spPr/>
        <p:txBody>
          <a:bodyPr/>
          <a:lstStyle/>
          <a:p>
            <a:fld id="{043C06EF-47F6-1644-BB7A-3B545C4DD341}" type="datetimeFigureOut">
              <a:rPr lang="en-US" smtClean="0"/>
              <a:t>1/18/2021</a:t>
            </a:fld>
            <a:endParaRPr lang="en-US"/>
          </a:p>
        </p:txBody>
      </p:sp>
      <p:sp>
        <p:nvSpPr>
          <p:cNvPr id="5" name="Footer Placeholder 4">
            <a:extLst>
              <a:ext uri="{FF2B5EF4-FFF2-40B4-BE49-F238E27FC236}">
                <a16:creationId xmlns:a16="http://schemas.microsoft.com/office/drawing/2014/main" id="{C31171D4-0B85-8F4E-986D-3475DEBDD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17C71-A825-534E-A80F-360A4AEA7543}"/>
              </a:ext>
            </a:extLst>
          </p:cNvPr>
          <p:cNvSpPr>
            <a:spLocks noGrp="1"/>
          </p:cNvSpPr>
          <p:nvPr>
            <p:ph type="sldNum" sz="quarter" idx="12"/>
          </p:nvPr>
        </p:nvSpPr>
        <p:spPr/>
        <p:txBody>
          <a:bodyPr/>
          <a:lstStyle/>
          <a:p>
            <a:fld id="{038B3615-3639-B545-B655-02B6A541F4B5}" type="slidenum">
              <a:rPr lang="en-US" smtClean="0"/>
              <a:t>‹#›</a:t>
            </a:fld>
            <a:endParaRPr lang="en-US"/>
          </a:p>
        </p:txBody>
      </p:sp>
    </p:spTree>
    <p:extLst>
      <p:ext uri="{BB962C8B-B14F-4D97-AF65-F5344CB8AC3E}">
        <p14:creationId xmlns:p14="http://schemas.microsoft.com/office/powerpoint/2010/main" val="3419136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C88B1-8B0D-4E42-BB21-3D3996628D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E917CF-A9B3-F242-BBE5-24D1645972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2019E-7459-D944-9704-B21B9313AD7E}"/>
              </a:ext>
            </a:extLst>
          </p:cNvPr>
          <p:cNvSpPr>
            <a:spLocks noGrp="1"/>
          </p:cNvSpPr>
          <p:nvPr>
            <p:ph type="dt" sz="half" idx="10"/>
          </p:nvPr>
        </p:nvSpPr>
        <p:spPr/>
        <p:txBody>
          <a:bodyPr/>
          <a:lstStyle/>
          <a:p>
            <a:fld id="{043C06EF-47F6-1644-BB7A-3B545C4DD341}" type="datetimeFigureOut">
              <a:rPr lang="en-US" smtClean="0"/>
              <a:t>1/18/2021</a:t>
            </a:fld>
            <a:endParaRPr lang="en-US"/>
          </a:p>
        </p:txBody>
      </p:sp>
      <p:sp>
        <p:nvSpPr>
          <p:cNvPr id="5" name="Footer Placeholder 4">
            <a:extLst>
              <a:ext uri="{FF2B5EF4-FFF2-40B4-BE49-F238E27FC236}">
                <a16:creationId xmlns:a16="http://schemas.microsoft.com/office/drawing/2014/main" id="{F3E201D4-B9BE-1D4C-AA0C-786402A89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0FC80-CAB8-E64B-9482-46406483A3AA}"/>
              </a:ext>
            </a:extLst>
          </p:cNvPr>
          <p:cNvSpPr>
            <a:spLocks noGrp="1"/>
          </p:cNvSpPr>
          <p:nvPr>
            <p:ph type="sldNum" sz="quarter" idx="12"/>
          </p:nvPr>
        </p:nvSpPr>
        <p:spPr/>
        <p:txBody>
          <a:bodyPr/>
          <a:lstStyle/>
          <a:p>
            <a:fld id="{038B3615-3639-B545-B655-02B6A541F4B5}" type="slidenum">
              <a:rPr lang="en-US" smtClean="0"/>
              <a:t>‹#›</a:t>
            </a:fld>
            <a:endParaRPr lang="en-US"/>
          </a:p>
        </p:txBody>
      </p:sp>
    </p:spTree>
    <p:extLst>
      <p:ext uri="{BB962C8B-B14F-4D97-AF65-F5344CB8AC3E}">
        <p14:creationId xmlns:p14="http://schemas.microsoft.com/office/powerpoint/2010/main" val="3605734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74D94-5645-6348-9530-FEDEC58559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1329A6-76CD-0C44-944C-59E34CA8F6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D0FFD-3B3E-A84F-8129-1110EE792EB2}"/>
              </a:ext>
            </a:extLst>
          </p:cNvPr>
          <p:cNvSpPr>
            <a:spLocks noGrp="1"/>
          </p:cNvSpPr>
          <p:nvPr>
            <p:ph type="dt" sz="half" idx="10"/>
          </p:nvPr>
        </p:nvSpPr>
        <p:spPr/>
        <p:txBody>
          <a:bodyPr/>
          <a:lstStyle/>
          <a:p>
            <a:fld id="{043C06EF-47F6-1644-BB7A-3B545C4DD341}" type="datetimeFigureOut">
              <a:rPr lang="en-US" smtClean="0"/>
              <a:t>1/18/2021</a:t>
            </a:fld>
            <a:endParaRPr lang="en-US"/>
          </a:p>
        </p:txBody>
      </p:sp>
      <p:sp>
        <p:nvSpPr>
          <p:cNvPr id="5" name="Footer Placeholder 4">
            <a:extLst>
              <a:ext uri="{FF2B5EF4-FFF2-40B4-BE49-F238E27FC236}">
                <a16:creationId xmlns:a16="http://schemas.microsoft.com/office/drawing/2014/main" id="{EE67ADEA-240E-DC44-8CA2-E911A9ACD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2B764-2AEF-AC4E-AFF0-61D88834A443}"/>
              </a:ext>
            </a:extLst>
          </p:cNvPr>
          <p:cNvSpPr>
            <a:spLocks noGrp="1"/>
          </p:cNvSpPr>
          <p:nvPr>
            <p:ph type="sldNum" sz="quarter" idx="12"/>
          </p:nvPr>
        </p:nvSpPr>
        <p:spPr/>
        <p:txBody>
          <a:bodyPr/>
          <a:lstStyle/>
          <a:p>
            <a:fld id="{038B3615-3639-B545-B655-02B6A541F4B5}" type="slidenum">
              <a:rPr lang="en-US" smtClean="0"/>
              <a:t>‹#›</a:t>
            </a:fld>
            <a:endParaRPr lang="en-US"/>
          </a:p>
        </p:txBody>
      </p:sp>
    </p:spTree>
    <p:extLst>
      <p:ext uri="{BB962C8B-B14F-4D97-AF65-F5344CB8AC3E}">
        <p14:creationId xmlns:p14="http://schemas.microsoft.com/office/powerpoint/2010/main" val="381288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8A3C-8FD0-2F4C-9DFA-988F95F873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6DC20-6B01-494B-9364-C76D26081C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C7414-AD36-BA4E-BAF0-A99ABE03C94F}"/>
              </a:ext>
            </a:extLst>
          </p:cNvPr>
          <p:cNvSpPr>
            <a:spLocks noGrp="1"/>
          </p:cNvSpPr>
          <p:nvPr>
            <p:ph type="dt" sz="half" idx="10"/>
          </p:nvPr>
        </p:nvSpPr>
        <p:spPr/>
        <p:txBody>
          <a:bodyPr/>
          <a:lstStyle/>
          <a:p>
            <a:fld id="{043C06EF-47F6-1644-BB7A-3B545C4DD341}" type="datetimeFigureOut">
              <a:rPr lang="en-US" smtClean="0"/>
              <a:t>1/18/2021</a:t>
            </a:fld>
            <a:endParaRPr lang="en-US"/>
          </a:p>
        </p:txBody>
      </p:sp>
      <p:sp>
        <p:nvSpPr>
          <p:cNvPr id="5" name="Footer Placeholder 4">
            <a:extLst>
              <a:ext uri="{FF2B5EF4-FFF2-40B4-BE49-F238E27FC236}">
                <a16:creationId xmlns:a16="http://schemas.microsoft.com/office/drawing/2014/main" id="{728FD67A-3037-6240-8C24-FFE95E200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F17A7-A090-D64B-9502-C36A02586060}"/>
              </a:ext>
            </a:extLst>
          </p:cNvPr>
          <p:cNvSpPr>
            <a:spLocks noGrp="1"/>
          </p:cNvSpPr>
          <p:nvPr>
            <p:ph type="sldNum" sz="quarter" idx="12"/>
          </p:nvPr>
        </p:nvSpPr>
        <p:spPr/>
        <p:txBody>
          <a:bodyPr/>
          <a:lstStyle/>
          <a:p>
            <a:fld id="{038B3615-3639-B545-B655-02B6A541F4B5}" type="slidenum">
              <a:rPr lang="en-US" smtClean="0"/>
              <a:t>‹#›</a:t>
            </a:fld>
            <a:endParaRPr lang="en-US"/>
          </a:p>
        </p:txBody>
      </p:sp>
    </p:spTree>
    <p:extLst>
      <p:ext uri="{BB962C8B-B14F-4D97-AF65-F5344CB8AC3E}">
        <p14:creationId xmlns:p14="http://schemas.microsoft.com/office/powerpoint/2010/main" val="141494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8B06-CB5F-D542-B7EA-2E04866530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90E7AD-2203-F84A-BC0D-8B40F86CE9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1E6A32-2E4A-3747-8710-68088E0C8221}"/>
              </a:ext>
            </a:extLst>
          </p:cNvPr>
          <p:cNvSpPr>
            <a:spLocks noGrp="1"/>
          </p:cNvSpPr>
          <p:nvPr>
            <p:ph type="dt" sz="half" idx="10"/>
          </p:nvPr>
        </p:nvSpPr>
        <p:spPr/>
        <p:txBody>
          <a:bodyPr/>
          <a:lstStyle/>
          <a:p>
            <a:fld id="{043C06EF-47F6-1644-BB7A-3B545C4DD341}" type="datetimeFigureOut">
              <a:rPr lang="en-US" smtClean="0"/>
              <a:t>1/18/2021</a:t>
            </a:fld>
            <a:endParaRPr lang="en-US"/>
          </a:p>
        </p:txBody>
      </p:sp>
      <p:sp>
        <p:nvSpPr>
          <p:cNvPr id="5" name="Footer Placeholder 4">
            <a:extLst>
              <a:ext uri="{FF2B5EF4-FFF2-40B4-BE49-F238E27FC236}">
                <a16:creationId xmlns:a16="http://schemas.microsoft.com/office/drawing/2014/main" id="{2EA2AABC-498E-F745-8D74-A71DCBAAC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1801D-2962-8D4A-85A4-C790633F0CAE}"/>
              </a:ext>
            </a:extLst>
          </p:cNvPr>
          <p:cNvSpPr>
            <a:spLocks noGrp="1"/>
          </p:cNvSpPr>
          <p:nvPr>
            <p:ph type="sldNum" sz="quarter" idx="12"/>
          </p:nvPr>
        </p:nvSpPr>
        <p:spPr/>
        <p:txBody>
          <a:bodyPr/>
          <a:lstStyle/>
          <a:p>
            <a:fld id="{038B3615-3639-B545-B655-02B6A541F4B5}" type="slidenum">
              <a:rPr lang="en-US" smtClean="0"/>
              <a:t>‹#›</a:t>
            </a:fld>
            <a:endParaRPr lang="en-US"/>
          </a:p>
        </p:txBody>
      </p:sp>
    </p:spTree>
    <p:extLst>
      <p:ext uri="{BB962C8B-B14F-4D97-AF65-F5344CB8AC3E}">
        <p14:creationId xmlns:p14="http://schemas.microsoft.com/office/powerpoint/2010/main" val="3912432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B36E8-E323-0D44-9CC4-AD0DFBAA78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F3A7F-1B5C-9D42-B869-328FCBAD31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D82C20-C431-6D4D-8A78-8F0BB112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5B6C02-C701-924D-A32C-EC1E4E434FDE}"/>
              </a:ext>
            </a:extLst>
          </p:cNvPr>
          <p:cNvSpPr>
            <a:spLocks noGrp="1"/>
          </p:cNvSpPr>
          <p:nvPr>
            <p:ph type="dt" sz="half" idx="10"/>
          </p:nvPr>
        </p:nvSpPr>
        <p:spPr/>
        <p:txBody>
          <a:bodyPr/>
          <a:lstStyle/>
          <a:p>
            <a:fld id="{043C06EF-47F6-1644-BB7A-3B545C4DD341}" type="datetimeFigureOut">
              <a:rPr lang="en-US" smtClean="0"/>
              <a:t>1/18/2021</a:t>
            </a:fld>
            <a:endParaRPr lang="en-US"/>
          </a:p>
        </p:txBody>
      </p:sp>
      <p:sp>
        <p:nvSpPr>
          <p:cNvPr id="6" name="Footer Placeholder 5">
            <a:extLst>
              <a:ext uri="{FF2B5EF4-FFF2-40B4-BE49-F238E27FC236}">
                <a16:creationId xmlns:a16="http://schemas.microsoft.com/office/drawing/2014/main" id="{885EA312-3B47-0741-BE18-5F54F436C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242C97-8A4E-D34F-98FD-DB6C4A473D4D}"/>
              </a:ext>
            </a:extLst>
          </p:cNvPr>
          <p:cNvSpPr>
            <a:spLocks noGrp="1"/>
          </p:cNvSpPr>
          <p:nvPr>
            <p:ph type="sldNum" sz="quarter" idx="12"/>
          </p:nvPr>
        </p:nvSpPr>
        <p:spPr/>
        <p:txBody>
          <a:bodyPr/>
          <a:lstStyle/>
          <a:p>
            <a:fld id="{038B3615-3639-B545-B655-02B6A541F4B5}" type="slidenum">
              <a:rPr lang="en-US" smtClean="0"/>
              <a:t>‹#›</a:t>
            </a:fld>
            <a:endParaRPr lang="en-US"/>
          </a:p>
        </p:txBody>
      </p:sp>
    </p:spTree>
    <p:extLst>
      <p:ext uri="{BB962C8B-B14F-4D97-AF65-F5344CB8AC3E}">
        <p14:creationId xmlns:p14="http://schemas.microsoft.com/office/powerpoint/2010/main" val="139062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13A55-6822-C645-93A7-EB56AF15F8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92F18-4267-D64A-9DFF-BBBF6EAABD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9C7DCD-782A-AC40-B8E7-79E405F97F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BCD037-F457-A148-95BA-B966629AA3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35F774-DED7-FA4C-944C-EFEBAF274B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F04123-6001-DF49-BD4D-FEA8FB7CFE5D}"/>
              </a:ext>
            </a:extLst>
          </p:cNvPr>
          <p:cNvSpPr>
            <a:spLocks noGrp="1"/>
          </p:cNvSpPr>
          <p:nvPr>
            <p:ph type="dt" sz="half" idx="10"/>
          </p:nvPr>
        </p:nvSpPr>
        <p:spPr/>
        <p:txBody>
          <a:bodyPr/>
          <a:lstStyle/>
          <a:p>
            <a:fld id="{043C06EF-47F6-1644-BB7A-3B545C4DD341}" type="datetimeFigureOut">
              <a:rPr lang="en-US" smtClean="0"/>
              <a:t>1/18/2021</a:t>
            </a:fld>
            <a:endParaRPr lang="en-US"/>
          </a:p>
        </p:txBody>
      </p:sp>
      <p:sp>
        <p:nvSpPr>
          <p:cNvPr id="8" name="Footer Placeholder 7">
            <a:extLst>
              <a:ext uri="{FF2B5EF4-FFF2-40B4-BE49-F238E27FC236}">
                <a16:creationId xmlns:a16="http://schemas.microsoft.com/office/drawing/2014/main" id="{6CB7AAA5-EAB0-8B4A-AFD4-11E5A05A75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9368D5-1157-E741-9073-0CE5B367B6D6}"/>
              </a:ext>
            </a:extLst>
          </p:cNvPr>
          <p:cNvSpPr>
            <a:spLocks noGrp="1"/>
          </p:cNvSpPr>
          <p:nvPr>
            <p:ph type="sldNum" sz="quarter" idx="12"/>
          </p:nvPr>
        </p:nvSpPr>
        <p:spPr/>
        <p:txBody>
          <a:bodyPr/>
          <a:lstStyle/>
          <a:p>
            <a:fld id="{038B3615-3639-B545-B655-02B6A541F4B5}" type="slidenum">
              <a:rPr lang="en-US" smtClean="0"/>
              <a:t>‹#›</a:t>
            </a:fld>
            <a:endParaRPr lang="en-US"/>
          </a:p>
        </p:txBody>
      </p:sp>
    </p:spTree>
    <p:extLst>
      <p:ext uri="{BB962C8B-B14F-4D97-AF65-F5344CB8AC3E}">
        <p14:creationId xmlns:p14="http://schemas.microsoft.com/office/powerpoint/2010/main" val="3863625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1C0A-FFB1-5145-A498-D9241996F2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B75865-CF93-1849-BEDF-A3526F902948}"/>
              </a:ext>
            </a:extLst>
          </p:cNvPr>
          <p:cNvSpPr>
            <a:spLocks noGrp="1"/>
          </p:cNvSpPr>
          <p:nvPr>
            <p:ph type="dt" sz="half" idx="10"/>
          </p:nvPr>
        </p:nvSpPr>
        <p:spPr/>
        <p:txBody>
          <a:bodyPr/>
          <a:lstStyle/>
          <a:p>
            <a:fld id="{043C06EF-47F6-1644-BB7A-3B545C4DD341}" type="datetimeFigureOut">
              <a:rPr lang="en-US" smtClean="0"/>
              <a:t>1/18/2021</a:t>
            </a:fld>
            <a:endParaRPr lang="en-US"/>
          </a:p>
        </p:txBody>
      </p:sp>
      <p:sp>
        <p:nvSpPr>
          <p:cNvPr id="4" name="Footer Placeholder 3">
            <a:extLst>
              <a:ext uri="{FF2B5EF4-FFF2-40B4-BE49-F238E27FC236}">
                <a16:creationId xmlns:a16="http://schemas.microsoft.com/office/drawing/2014/main" id="{51C572C5-37BA-6C4A-BF20-58A8CD7650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4DC2FD-B019-E842-9DD7-956166EDD330}"/>
              </a:ext>
            </a:extLst>
          </p:cNvPr>
          <p:cNvSpPr>
            <a:spLocks noGrp="1"/>
          </p:cNvSpPr>
          <p:nvPr>
            <p:ph type="sldNum" sz="quarter" idx="12"/>
          </p:nvPr>
        </p:nvSpPr>
        <p:spPr/>
        <p:txBody>
          <a:bodyPr/>
          <a:lstStyle/>
          <a:p>
            <a:fld id="{038B3615-3639-B545-B655-02B6A541F4B5}" type="slidenum">
              <a:rPr lang="en-US" smtClean="0"/>
              <a:t>‹#›</a:t>
            </a:fld>
            <a:endParaRPr lang="en-US"/>
          </a:p>
        </p:txBody>
      </p:sp>
    </p:spTree>
    <p:extLst>
      <p:ext uri="{BB962C8B-B14F-4D97-AF65-F5344CB8AC3E}">
        <p14:creationId xmlns:p14="http://schemas.microsoft.com/office/powerpoint/2010/main" val="51488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648063-CBEF-1249-8523-5B7D04C36CA0}"/>
              </a:ext>
            </a:extLst>
          </p:cNvPr>
          <p:cNvSpPr>
            <a:spLocks noGrp="1"/>
          </p:cNvSpPr>
          <p:nvPr>
            <p:ph type="dt" sz="half" idx="10"/>
          </p:nvPr>
        </p:nvSpPr>
        <p:spPr/>
        <p:txBody>
          <a:bodyPr/>
          <a:lstStyle/>
          <a:p>
            <a:fld id="{043C06EF-47F6-1644-BB7A-3B545C4DD341}" type="datetimeFigureOut">
              <a:rPr lang="en-US" smtClean="0"/>
              <a:t>1/18/2021</a:t>
            </a:fld>
            <a:endParaRPr lang="en-US"/>
          </a:p>
        </p:txBody>
      </p:sp>
      <p:sp>
        <p:nvSpPr>
          <p:cNvPr id="3" name="Footer Placeholder 2">
            <a:extLst>
              <a:ext uri="{FF2B5EF4-FFF2-40B4-BE49-F238E27FC236}">
                <a16:creationId xmlns:a16="http://schemas.microsoft.com/office/drawing/2014/main" id="{6BCCBF7B-624A-9D45-A000-98724E7A32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97057C-98C0-1C41-9CF7-64D21BB2370D}"/>
              </a:ext>
            </a:extLst>
          </p:cNvPr>
          <p:cNvSpPr>
            <a:spLocks noGrp="1"/>
          </p:cNvSpPr>
          <p:nvPr>
            <p:ph type="sldNum" sz="quarter" idx="12"/>
          </p:nvPr>
        </p:nvSpPr>
        <p:spPr/>
        <p:txBody>
          <a:bodyPr/>
          <a:lstStyle/>
          <a:p>
            <a:fld id="{038B3615-3639-B545-B655-02B6A541F4B5}" type="slidenum">
              <a:rPr lang="en-US" smtClean="0"/>
              <a:t>‹#›</a:t>
            </a:fld>
            <a:endParaRPr lang="en-US"/>
          </a:p>
        </p:txBody>
      </p:sp>
    </p:spTree>
    <p:extLst>
      <p:ext uri="{BB962C8B-B14F-4D97-AF65-F5344CB8AC3E}">
        <p14:creationId xmlns:p14="http://schemas.microsoft.com/office/powerpoint/2010/main" val="1826525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4AD0-7D3F-4641-A11A-69064EAA0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F2CFE9-92B4-5D46-9CF2-F3D60111B5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837D83-B461-CB44-A3B0-65E5A69F5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4E050-273D-2C4F-B94F-B77205C85FC2}"/>
              </a:ext>
            </a:extLst>
          </p:cNvPr>
          <p:cNvSpPr>
            <a:spLocks noGrp="1"/>
          </p:cNvSpPr>
          <p:nvPr>
            <p:ph type="dt" sz="half" idx="10"/>
          </p:nvPr>
        </p:nvSpPr>
        <p:spPr/>
        <p:txBody>
          <a:bodyPr/>
          <a:lstStyle/>
          <a:p>
            <a:fld id="{043C06EF-47F6-1644-BB7A-3B545C4DD341}" type="datetimeFigureOut">
              <a:rPr lang="en-US" smtClean="0"/>
              <a:t>1/18/2021</a:t>
            </a:fld>
            <a:endParaRPr lang="en-US"/>
          </a:p>
        </p:txBody>
      </p:sp>
      <p:sp>
        <p:nvSpPr>
          <p:cNvPr id="6" name="Footer Placeholder 5">
            <a:extLst>
              <a:ext uri="{FF2B5EF4-FFF2-40B4-BE49-F238E27FC236}">
                <a16:creationId xmlns:a16="http://schemas.microsoft.com/office/drawing/2014/main" id="{7B3BE443-EFB7-C74C-99D8-6E4ABDB157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8F489F-32AB-1942-A599-BB6F79B47DA8}"/>
              </a:ext>
            </a:extLst>
          </p:cNvPr>
          <p:cNvSpPr>
            <a:spLocks noGrp="1"/>
          </p:cNvSpPr>
          <p:nvPr>
            <p:ph type="sldNum" sz="quarter" idx="12"/>
          </p:nvPr>
        </p:nvSpPr>
        <p:spPr/>
        <p:txBody>
          <a:bodyPr/>
          <a:lstStyle/>
          <a:p>
            <a:fld id="{038B3615-3639-B545-B655-02B6A541F4B5}" type="slidenum">
              <a:rPr lang="en-US" smtClean="0"/>
              <a:t>‹#›</a:t>
            </a:fld>
            <a:endParaRPr lang="en-US"/>
          </a:p>
        </p:txBody>
      </p:sp>
    </p:spTree>
    <p:extLst>
      <p:ext uri="{BB962C8B-B14F-4D97-AF65-F5344CB8AC3E}">
        <p14:creationId xmlns:p14="http://schemas.microsoft.com/office/powerpoint/2010/main" val="580349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AF68-86E2-7344-A120-9F87A3D5BA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24EFF4-1F33-0842-AE1F-8C444FA10F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33EC5-3AF8-954A-9CA3-C33FED497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9DC0E-5226-4B4A-A169-A07570E1C787}"/>
              </a:ext>
            </a:extLst>
          </p:cNvPr>
          <p:cNvSpPr>
            <a:spLocks noGrp="1"/>
          </p:cNvSpPr>
          <p:nvPr>
            <p:ph type="dt" sz="half" idx="10"/>
          </p:nvPr>
        </p:nvSpPr>
        <p:spPr/>
        <p:txBody>
          <a:bodyPr/>
          <a:lstStyle/>
          <a:p>
            <a:fld id="{043C06EF-47F6-1644-BB7A-3B545C4DD341}" type="datetimeFigureOut">
              <a:rPr lang="en-US" smtClean="0"/>
              <a:t>1/18/2021</a:t>
            </a:fld>
            <a:endParaRPr lang="en-US"/>
          </a:p>
        </p:txBody>
      </p:sp>
      <p:sp>
        <p:nvSpPr>
          <p:cNvPr id="6" name="Footer Placeholder 5">
            <a:extLst>
              <a:ext uri="{FF2B5EF4-FFF2-40B4-BE49-F238E27FC236}">
                <a16:creationId xmlns:a16="http://schemas.microsoft.com/office/drawing/2014/main" id="{CFCD7D09-562D-8A4F-9CB8-F90F3A872D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20DC73-2A73-A343-9E4C-B9D1839485D1}"/>
              </a:ext>
            </a:extLst>
          </p:cNvPr>
          <p:cNvSpPr>
            <a:spLocks noGrp="1"/>
          </p:cNvSpPr>
          <p:nvPr>
            <p:ph type="sldNum" sz="quarter" idx="12"/>
          </p:nvPr>
        </p:nvSpPr>
        <p:spPr/>
        <p:txBody>
          <a:bodyPr/>
          <a:lstStyle/>
          <a:p>
            <a:fld id="{038B3615-3639-B545-B655-02B6A541F4B5}" type="slidenum">
              <a:rPr lang="en-US" smtClean="0"/>
              <a:t>‹#›</a:t>
            </a:fld>
            <a:endParaRPr lang="en-US"/>
          </a:p>
        </p:txBody>
      </p:sp>
    </p:spTree>
    <p:extLst>
      <p:ext uri="{BB962C8B-B14F-4D97-AF65-F5344CB8AC3E}">
        <p14:creationId xmlns:p14="http://schemas.microsoft.com/office/powerpoint/2010/main" val="418799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68BFB3-18E9-6C4D-812D-102475ADB1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457057-7ECD-8748-AB3D-43710D30AC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DAEBC-07F5-A34B-A21B-F78EC0DE6E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C06EF-47F6-1644-BB7A-3B545C4DD341}" type="datetimeFigureOut">
              <a:rPr lang="en-US" smtClean="0"/>
              <a:t>1/18/2021</a:t>
            </a:fld>
            <a:endParaRPr lang="en-US"/>
          </a:p>
        </p:txBody>
      </p:sp>
      <p:sp>
        <p:nvSpPr>
          <p:cNvPr id="5" name="Footer Placeholder 4">
            <a:extLst>
              <a:ext uri="{FF2B5EF4-FFF2-40B4-BE49-F238E27FC236}">
                <a16:creationId xmlns:a16="http://schemas.microsoft.com/office/drawing/2014/main" id="{F8D60085-417E-724A-A15C-B932EB55FE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DCB59F-C1C2-C443-9CC0-A46392FAB2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B3615-3639-B545-B655-02B6A541F4B5}" type="slidenum">
              <a:rPr lang="en-US" smtClean="0"/>
              <a:t>‹#›</a:t>
            </a:fld>
            <a:endParaRPr lang="en-US"/>
          </a:p>
        </p:txBody>
      </p:sp>
    </p:spTree>
    <p:extLst>
      <p:ext uri="{BB962C8B-B14F-4D97-AF65-F5344CB8AC3E}">
        <p14:creationId xmlns:p14="http://schemas.microsoft.com/office/powerpoint/2010/main" val="75918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vimeo.com/311155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youtube.com/watch?v=TahgKWCpQZ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R37eNKWlzmw&amp;feature=emb_logo"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4ajtCKLTOi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Fjh9JkBPWIQ" TargetMode="External"/><Relationship Id="rId2" Type="http://schemas.openxmlformats.org/officeDocument/2006/relationships/hyperlink" Target="https://www.youtube.com/watch?v=xiYxLKWVfR8"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youtube.com/watch?v=NghjBMn6ZJM&amp;feature=emb_logo"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youtube.com/watch?v=DqC9ykFC6N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charlestonjazz.net/" TargetMode="External"/><Relationship Id="rId2" Type="http://schemas.openxmlformats.org/officeDocument/2006/relationships/hyperlink" Target="mailto:conductorwojciech@gmail.com" TargetMode="External"/><Relationship Id="rId1" Type="http://schemas.openxmlformats.org/officeDocument/2006/relationships/slideLayout" Target="../slideLayouts/slideLayout2.xml"/><Relationship Id="rId4" Type="http://schemas.openxmlformats.org/officeDocument/2006/relationships/hyperlink" Target="https://www.sciway.net/south-carolina/jenkins-orphanage.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tree, grass&#10;&#10;Description automatically generated">
            <a:extLst>
              <a:ext uri="{FF2B5EF4-FFF2-40B4-BE49-F238E27FC236}">
                <a16:creationId xmlns:a16="http://schemas.microsoft.com/office/drawing/2014/main" id="{92F278DD-88DE-134E-B673-61DCFCC79246}"/>
              </a:ext>
            </a:extLst>
          </p:cNvPr>
          <p:cNvPicPr>
            <a:picLocks noChangeAspect="1"/>
          </p:cNvPicPr>
          <p:nvPr/>
        </p:nvPicPr>
        <p:blipFill rotWithShape="1">
          <a:blip r:embed="rId2">
            <a:alphaModFix amt="50000"/>
          </a:blip>
          <a:srcRect t="2190" b="7810"/>
          <a:stretch/>
        </p:blipFill>
        <p:spPr>
          <a:xfrm>
            <a:off x="20" y="1"/>
            <a:ext cx="12191980" cy="6857999"/>
          </a:xfrm>
          <a:prstGeom prst="rect">
            <a:avLst/>
          </a:prstGeom>
        </p:spPr>
      </p:pic>
      <p:sp>
        <p:nvSpPr>
          <p:cNvPr id="2" name="Title 1">
            <a:extLst>
              <a:ext uri="{FF2B5EF4-FFF2-40B4-BE49-F238E27FC236}">
                <a16:creationId xmlns:a16="http://schemas.microsoft.com/office/drawing/2014/main" id="{EE2FFACE-BB32-C849-9E44-C33DE41A3735}"/>
              </a:ext>
            </a:extLst>
          </p:cNvPr>
          <p:cNvSpPr>
            <a:spLocks noGrp="1"/>
          </p:cNvSpPr>
          <p:nvPr>
            <p:ph type="ctrTitle"/>
          </p:nvPr>
        </p:nvSpPr>
        <p:spPr>
          <a:xfrm>
            <a:off x="1524000" y="1122362"/>
            <a:ext cx="9144000" cy="2900518"/>
          </a:xfrm>
        </p:spPr>
        <p:txBody>
          <a:bodyPr>
            <a:normAutofit/>
          </a:bodyPr>
          <a:lstStyle/>
          <a:p>
            <a:r>
              <a:rPr lang="en-US" sz="7200" b="1" dirty="0">
                <a:solidFill>
                  <a:srgbClr val="FFFFFF"/>
                </a:solidFill>
              </a:rPr>
              <a:t>The Music of Charleston</a:t>
            </a:r>
          </a:p>
        </p:txBody>
      </p:sp>
      <p:sp>
        <p:nvSpPr>
          <p:cNvPr id="3" name="Subtitle 2">
            <a:extLst>
              <a:ext uri="{FF2B5EF4-FFF2-40B4-BE49-F238E27FC236}">
                <a16:creationId xmlns:a16="http://schemas.microsoft.com/office/drawing/2014/main" id="{A13F9219-847B-2340-A652-4EE2130E1A18}"/>
              </a:ext>
            </a:extLst>
          </p:cNvPr>
          <p:cNvSpPr>
            <a:spLocks noGrp="1"/>
          </p:cNvSpPr>
          <p:nvPr>
            <p:ph type="subTitle" idx="1"/>
          </p:nvPr>
        </p:nvSpPr>
        <p:spPr>
          <a:xfrm>
            <a:off x="1524000" y="4159404"/>
            <a:ext cx="9144000" cy="2082900"/>
          </a:xfrm>
        </p:spPr>
        <p:txBody>
          <a:bodyPr>
            <a:normAutofit lnSpcReduction="10000"/>
          </a:bodyPr>
          <a:lstStyle/>
          <a:p>
            <a:r>
              <a:rPr lang="en-US" b="1" dirty="0">
                <a:solidFill>
                  <a:srgbClr val="FFFFFF"/>
                </a:solidFill>
              </a:rPr>
              <a:t>A Brief Historical Survey</a:t>
            </a:r>
          </a:p>
          <a:p>
            <a:endParaRPr lang="en-US" b="1" dirty="0">
              <a:solidFill>
                <a:srgbClr val="FFFFFF"/>
              </a:solidFill>
            </a:endParaRPr>
          </a:p>
          <a:p>
            <a:endParaRPr lang="en-US" i="1" dirty="0">
              <a:solidFill>
                <a:srgbClr val="FFFFFF"/>
              </a:solidFill>
            </a:endParaRPr>
          </a:p>
          <a:p>
            <a:endParaRPr lang="en-US" i="1" dirty="0">
              <a:solidFill>
                <a:srgbClr val="FFFFFF"/>
              </a:solidFill>
            </a:endParaRPr>
          </a:p>
          <a:p>
            <a:r>
              <a:rPr lang="en-US" i="1" dirty="0">
                <a:solidFill>
                  <a:srgbClr val="FFFFFF"/>
                </a:solidFill>
              </a:rPr>
              <a:t>By Wojciech </a:t>
            </a:r>
            <a:r>
              <a:rPr lang="en-US" i="1" dirty="0" err="1">
                <a:solidFill>
                  <a:srgbClr val="FFFFFF"/>
                </a:solidFill>
              </a:rPr>
              <a:t>Milewski</a:t>
            </a:r>
            <a:endParaRPr lang="en-US" i="1" dirty="0">
              <a:solidFill>
                <a:srgbClr val="FFFFFF"/>
              </a:solidFill>
            </a:endParaRPr>
          </a:p>
        </p:txBody>
      </p:sp>
    </p:spTree>
    <p:extLst>
      <p:ext uri="{BB962C8B-B14F-4D97-AF65-F5344CB8AC3E}">
        <p14:creationId xmlns:p14="http://schemas.microsoft.com/office/powerpoint/2010/main" val="380482035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68815849-7B19-5543-8558-AF2D88E73587}"/>
              </a:ext>
            </a:extLst>
          </p:cNvPr>
          <p:cNvPicPr>
            <a:picLocks noChangeAspect="1"/>
          </p:cNvPicPr>
          <p:nvPr/>
        </p:nvPicPr>
        <p:blipFill rotWithShape="1">
          <a:blip r:embed="rId2"/>
          <a:srcRect r="9797" b="9092"/>
          <a:stretch/>
        </p:blipFill>
        <p:spPr>
          <a:xfrm>
            <a:off x="3943350" y="10"/>
            <a:ext cx="8248650"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A668C1-169E-7C4E-A84F-0AAA5FBC2D30}"/>
              </a:ext>
            </a:extLst>
          </p:cNvPr>
          <p:cNvSpPr>
            <a:spLocks noGrp="1"/>
          </p:cNvSpPr>
          <p:nvPr>
            <p:ph type="title"/>
          </p:nvPr>
        </p:nvSpPr>
        <p:spPr>
          <a:xfrm>
            <a:off x="371094" y="1161288"/>
            <a:ext cx="3438144" cy="1124712"/>
          </a:xfrm>
        </p:spPr>
        <p:txBody>
          <a:bodyPr anchor="b">
            <a:normAutofit/>
          </a:bodyPr>
          <a:lstStyle/>
          <a:p>
            <a:r>
              <a:rPr lang="en-US" sz="2800"/>
              <a:t>A City of Firsts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EBCE5E4-5F2D-A841-8143-1A3922580CBD}"/>
              </a:ext>
            </a:extLst>
          </p:cNvPr>
          <p:cNvSpPr>
            <a:spLocks noGrp="1"/>
          </p:cNvSpPr>
          <p:nvPr>
            <p:ph idx="1"/>
          </p:nvPr>
        </p:nvSpPr>
        <p:spPr>
          <a:xfrm>
            <a:off x="371094" y="2610104"/>
            <a:ext cx="4100894" cy="3919284"/>
          </a:xfrm>
        </p:spPr>
        <p:txBody>
          <a:bodyPr anchor="t">
            <a:normAutofit/>
          </a:bodyPr>
          <a:lstStyle/>
          <a:p>
            <a:r>
              <a:rPr lang="en-US" sz="1400" dirty="0"/>
              <a:t>1735 – First opera produced in the ”United States”</a:t>
            </a:r>
          </a:p>
          <a:p>
            <a:pPr lvl="1"/>
            <a:r>
              <a:rPr lang="en-US" sz="1400" dirty="0"/>
              <a:t>“Flora” – a successful British ballad opera </a:t>
            </a:r>
          </a:p>
          <a:p>
            <a:pPr lvl="2"/>
            <a:r>
              <a:rPr lang="en-US" sz="1400" dirty="0"/>
              <a:t>Performed &amp; premiered in a makeshift theater in </a:t>
            </a:r>
            <a:r>
              <a:rPr lang="en-US" sz="1400" dirty="0" err="1"/>
              <a:t>Sheapeard’s</a:t>
            </a:r>
            <a:r>
              <a:rPr lang="en-US" sz="1400" dirty="0"/>
              <a:t> Tavern (now Citizen’s Bank)</a:t>
            </a:r>
          </a:p>
          <a:p>
            <a:pPr lvl="2"/>
            <a:r>
              <a:rPr lang="en-US" sz="1400" dirty="0"/>
              <a:t>In 1736, performed at the brand-new Dock Street Theater </a:t>
            </a:r>
          </a:p>
          <a:p>
            <a:pPr lvl="2"/>
            <a:r>
              <a:rPr lang="en-US" sz="1400" dirty="0"/>
              <a:t>Many successful operas followed from Europe, and were performed regularly in Charleston, including </a:t>
            </a:r>
            <a:r>
              <a:rPr lang="en-US" sz="1400" i="1" dirty="0"/>
              <a:t>The Beggar’s Opera</a:t>
            </a:r>
            <a:r>
              <a:rPr lang="en-US" sz="1400" dirty="0"/>
              <a:t> (John Gay), </a:t>
            </a:r>
            <a:r>
              <a:rPr lang="en-US" sz="1400" i="1" dirty="0"/>
              <a:t>Love in a Village</a:t>
            </a:r>
            <a:r>
              <a:rPr lang="en-US" sz="1400" dirty="0"/>
              <a:t>, and </a:t>
            </a:r>
            <a:r>
              <a:rPr lang="en-US" sz="1400" i="1" dirty="0"/>
              <a:t>the Poor Soldier</a:t>
            </a:r>
            <a:r>
              <a:rPr lang="en-US" sz="1400" dirty="0"/>
              <a:t>. </a:t>
            </a:r>
          </a:p>
          <a:p>
            <a:r>
              <a:rPr lang="en-US" sz="1400" dirty="0"/>
              <a:t>1762 – First (and oldest) "musical society” created founded in Charleston</a:t>
            </a:r>
          </a:p>
          <a:p>
            <a:pPr lvl="1"/>
            <a:r>
              <a:rPr lang="en-US" sz="1400" dirty="0"/>
              <a:t>St. Cecilia Society </a:t>
            </a:r>
          </a:p>
          <a:p>
            <a:pPr lvl="1"/>
            <a:r>
              <a:rPr lang="en-US" sz="1400" dirty="0"/>
              <a:t>Additional ones soon sprang up: i.e. Sons of St. Patrick</a:t>
            </a:r>
          </a:p>
          <a:p>
            <a:endParaRPr lang="en-US" sz="1100" dirty="0"/>
          </a:p>
        </p:txBody>
      </p:sp>
    </p:spTree>
    <p:extLst>
      <p:ext uri="{BB962C8B-B14F-4D97-AF65-F5344CB8AC3E}">
        <p14:creationId xmlns:p14="http://schemas.microsoft.com/office/powerpoint/2010/main" val="1744471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855288-C019-644D-ACA5-097B6991CA1F}"/>
              </a:ext>
            </a:extLst>
          </p:cNvPr>
          <p:cNvSpPr>
            <a:spLocks noGrp="1"/>
          </p:cNvSpPr>
          <p:nvPr>
            <p:ph type="title"/>
          </p:nvPr>
        </p:nvSpPr>
        <p:spPr>
          <a:xfrm>
            <a:off x="572493" y="238539"/>
            <a:ext cx="11018520" cy="1434415"/>
          </a:xfrm>
        </p:spPr>
        <p:txBody>
          <a:bodyPr anchor="b">
            <a:normAutofit/>
          </a:bodyPr>
          <a:lstStyle/>
          <a:p>
            <a:r>
              <a:rPr lang="en-US" sz="5400"/>
              <a:t>And another “first”</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EB1892-07DC-F040-B6F6-FED4C1E038B7}"/>
              </a:ext>
            </a:extLst>
          </p:cNvPr>
          <p:cNvSpPr>
            <a:spLocks noGrp="1"/>
          </p:cNvSpPr>
          <p:nvPr>
            <p:ph idx="1"/>
          </p:nvPr>
        </p:nvSpPr>
        <p:spPr>
          <a:xfrm>
            <a:off x="572493" y="2071316"/>
            <a:ext cx="6713552" cy="4119172"/>
          </a:xfrm>
        </p:spPr>
        <p:txBody>
          <a:bodyPr anchor="t">
            <a:normAutofit/>
          </a:bodyPr>
          <a:lstStyle/>
          <a:p>
            <a:r>
              <a:rPr lang="en-US" sz="2400" dirty="0"/>
              <a:t>1737 – John Wesley’s “A Collection of Psalms &amp; Hymns”</a:t>
            </a:r>
          </a:p>
          <a:p>
            <a:pPr lvl="1"/>
            <a:r>
              <a:rPr lang="en-US" dirty="0"/>
              <a:t>Published in Charleston</a:t>
            </a:r>
          </a:p>
          <a:p>
            <a:pPr lvl="1"/>
            <a:r>
              <a:rPr lang="en-US" dirty="0"/>
              <a:t>For the (then) rather radical practice of “hymnody”</a:t>
            </a:r>
          </a:p>
          <a:p>
            <a:pPr lvl="1"/>
            <a:r>
              <a:rPr lang="en-US" dirty="0"/>
              <a:t>It was the first of his translations of German hymns taken from Moravian missionaries </a:t>
            </a:r>
          </a:p>
          <a:p>
            <a:pPr lvl="1"/>
            <a:r>
              <a:rPr lang="en-US" dirty="0"/>
              <a:t>This volume presents a tangible link between Methodist hymnody and American colonies</a:t>
            </a:r>
          </a:p>
        </p:txBody>
      </p:sp>
      <p:pic>
        <p:nvPicPr>
          <p:cNvPr id="9" name="Picture 8" descr="Diagram&#10;&#10;Description automatically generated">
            <a:extLst>
              <a:ext uri="{FF2B5EF4-FFF2-40B4-BE49-F238E27FC236}">
                <a16:creationId xmlns:a16="http://schemas.microsoft.com/office/drawing/2014/main" id="{A230344B-0E46-6544-BDA4-D8F13685B963}"/>
              </a:ext>
            </a:extLst>
          </p:cNvPr>
          <p:cNvPicPr>
            <a:picLocks noChangeAspect="1"/>
          </p:cNvPicPr>
          <p:nvPr/>
        </p:nvPicPr>
        <p:blipFill rotWithShape="1">
          <a:blip r:embed="rId3"/>
          <a:srcRect t="9427" r="-2" b="12535"/>
          <a:stretch/>
        </p:blipFill>
        <p:spPr>
          <a:xfrm>
            <a:off x="7675658" y="2093976"/>
            <a:ext cx="3941064" cy="4096512"/>
          </a:xfrm>
          <a:prstGeom prst="rect">
            <a:avLst/>
          </a:prstGeom>
        </p:spPr>
      </p:pic>
    </p:spTree>
    <p:extLst>
      <p:ext uri="{BB962C8B-B14F-4D97-AF65-F5344CB8AC3E}">
        <p14:creationId xmlns:p14="http://schemas.microsoft.com/office/powerpoint/2010/main" val="2698647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4D7A-61D7-C242-B916-13A5C1BE9988}"/>
              </a:ext>
            </a:extLst>
          </p:cNvPr>
          <p:cNvSpPr>
            <a:spLocks noGrp="1"/>
          </p:cNvSpPr>
          <p:nvPr>
            <p:ph type="title"/>
          </p:nvPr>
        </p:nvSpPr>
        <p:spPr/>
        <p:txBody>
          <a:bodyPr/>
          <a:lstStyle/>
          <a:p>
            <a:r>
              <a:rPr lang="en-US" dirty="0"/>
              <a:t>Two important quotes about the time:</a:t>
            </a:r>
          </a:p>
        </p:txBody>
      </p:sp>
      <p:sp>
        <p:nvSpPr>
          <p:cNvPr id="3" name="Content Placeholder 2">
            <a:extLst>
              <a:ext uri="{FF2B5EF4-FFF2-40B4-BE49-F238E27FC236}">
                <a16:creationId xmlns:a16="http://schemas.microsoft.com/office/drawing/2014/main" id="{F4420359-B563-E94B-8464-D5BA264AF38C}"/>
              </a:ext>
            </a:extLst>
          </p:cNvPr>
          <p:cNvSpPr>
            <a:spLocks noGrp="1"/>
          </p:cNvSpPr>
          <p:nvPr>
            <p:ph sz="half" idx="1"/>
          </p:nvPr>
        </p:nvSpPr>
        <p:spPr/>
        <p:txBody>
          <a:bodyPr/>
          <a:lstStyle/>
          <a:p>
            <a:r>
              <a:rPr lang="en-US" dirty="0"/>
              <a:t>“The general pattern of 18</a:t>
            </a:r>
            <a:r>
              <a:rPr lang="en-US" baseline="30000" dirty="0"/>
              <a:t>th</a:t>
            </a:r>
            <a:r>
              <a:rPr lang="en-US" dirty="0"/>
              <a:t> - century American urban culture was the imitation of European standards of taste”</a:t>
            </a:r>
          </a:p>
          <a:p>
            <a:pPr marL="457200" lvl="1" indent="0">
              <a:buNone/>
            </a:pPr>
            <a:r>
              <a:rPr lang="en-US" dirty="0"/>
              <a:t>- Gilbert Chase </a:t>
            </a:r>
          </a:p>
        </p:txBody>
      </p:sp>
      <p:sp>
        <p:nvSpPr>
          <p:cNvPr id="4" name="Content Placeholder 3">
            <a:extLst>
              <a:ext uri="{FF2B5EF4-FFF2-40B4-BE49-F238E27FC236}">
                <a16:creationId xmlns:a16="http://schemas.microsoft.com/office/drawing/2014/main" id="{C7688255-F2CF-5442-B5CB-E2589E8F82C8}"/>
              </a:ext>
            </a:extLst>
          </p:cNvPr>
          <p:cNvSpPr>
            <a:spLocks noGrp="1"/>
          </p:cNvSpPr>
          <p:nvPr>
            <p:ph sz="half" idx="2"/>
          </p:nvPr>
        </p:nvSpPr>
        <p:spPr/>
        <p:txBody>
          <a:bodyPr/>
          <a:lstStyle/>
          <a:p>
            <a:r>
              <a:rPr lang="en-US" dirty="0"/>
              <a:t>“In the liberal 18</a:t>
            </a:r>
            <a:r>
              <a:rPr lang="en-US" baseline="30000" dirty="0"/>
              <a:t>th </a:t>
            </a:r>
            <a:r>
              <a:rPr lang="en-US" dirty="0"/>
              <a:t>– century attitude there was room for all: famous masters and local lights, professionals &amp; amateurs, immigrants &amp; native-born. </a:t>
            </a:r>
            <a:r>
              <a:rPr lang="en-US" u="sng" dirty="0"/>
              <a:t>The important thing was to have music, a lot of it, and the best that could be had.</a:t>
            </a:r>
            <a:r>
              <a:rPr lang="en-US" dirty="0"/>
              <a:t> ” </a:t>
            </a:r>
          </a:p>
          <a:p>
            <a:pPr marL="457200" lvl="1" indent="0">
              <a:buNone/>
            </a:pPr>
            <a:r>
              <a:rPr lang="en-US" dirty="0"/>
              <a:t>- Gilbert Chase</a:t>
            </a:r>
          </a:p>
        </p:txBody>
      </p:sp>
    </p:spTree>
    <p:extLst>
      <p:ext uri="{BB962C8B-B14F-4D97-AF65-F5344CB8AC3E}">
        <p14:creationId xmlns:p14="http://schemas.microsoft.com/office/powerpoint/2010/main" val="241578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0C565D-DA60-2148-BDAA-1A6C778A2681}"/>
              </a:ext>
            </a:extLst>
          </p:cNvPr>
          <p:cNvSpPr>
            <a:spLocks noGrp="1"/>
          </p:cNvSpPr>
          <p:nvPr>
            <p:ph type="title"/>
          </p:nvPr>
        </p:nvSpPr>
        <p:spPr>
          <a:xfrm>
            <a:off x="5297762" y="329184"/>
            <a:ext cx="6251110" cy="1783080"/>
          </a:xfrm>
        </p:spPr>
        <p:txBody>
          <a:bodyPr anchor="b">
            <a:normAutofit/>
          </a:bodyPr>
          <a:lstStyle/>
          <a:p>
            <a:r>
              <a:rPr lang="en-US" sz="5000"/>
              <a:t>(Famous) Professionals &amp; Amateurs</a:t>
            </a:r>
          </a:p>
        </p:txBody>
      </p:sp>
      <p:pic>
        <p:nvPicPr>
          <p:cNvPr id="5" name="Picture 4" descr="A portrait of a person&#10;&#10;Description automatically generated with medium confidence">
            <a:extLst>
              <a:ext uri="{FF2B5EF4-FFF2-40B4-BE49-F238E27FC236}">
                <a16:creationId xmlns:a16="http://schemas.microsoft.com/office/drawing/2014/main" id="{3137B5B2-7E78-664D-AEAF-3FEF83C83A48}"/>
              </a:ext>
            </a:extLst>
          </p:cNvPr>
          <p:cNvPicPr>
            <a:picLocks noChangeAspect="1"/>
          </p:cNvPicPr>
          <p:nvPr/>
        </p:nvPicPr>
        <p:blipFill rotWithShape="1">
          <a:blip r:embed="rId2"/>
          <a:srcRect l="6613" r="261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E1F579-1FC3-274A-984A-6933415B082A}"/>
              </a:ext>
            </a:extLst>
          </p:cNvPr>
          <p:cNvSpPr>
            <a:spLocks noGrp="1"/>
          </p:cNvSpPr>
          <p:nvPr>
            <p:ph idx="1"/>
          </p:nvPr>
        </p:nvSpPr>
        <p:spPr>
          <a:xfrm>
            <a:off x="5297762" y="2706624"/>
            <a:ext cx="6251110" cy="4151376"/>
          </a:xfrm>
        </p:spPr>
        <p:txBody>
          <a:bodyPr>
            <a:normAutofit/>
          </a:bodyPr>
          <a:lstStyle/>
          <a:p>
            <a:r>
              <a:rPr lang="en-US" sz="1900" dirty="0"/>
              <a:t>1737 – Theodore Pachelbel’s Concert in Charleston</a:t>
            </a:r>
          </a:p>
          <a:p>
            <a:pPr lvl="1"/>
            <a:r>
              <a:rPr lang="en-US" sz="1900" dirty="0"/>
              <a:t>Son of Johann Pachelbel (“Canon in D”)</a:t>
            </a:r>
          </a:p>
          <a:p>
            <a:pPr lvl="1"/>
            <a:r>
              <a:rPr lang="en-US" sz="1900" dirty="0"/>
              <a:t>For the “Benefit of Mr. Theodore Pachelbel” </a:t>
            </a:r>
          </a:p>
          <a:p>
            <a:pPr lvl="1"/>
            <a:r>
              <a:rPr lang="en-US" sz="1900" dirty="0"/>
              <a:t>Emigrated to Rhode Island, then gave concerts in NY in 1736 before coming to Charleston one year later </a:t>
            </a:r>
          </a:p>
          <a:p>
            <a:pPr lvl="1"/>
            <a:endParaRPr lang="en-US" sz="1900" dirty="0"/>
          </a:p>
          <a:p>
            <a:r>
              <a:rPr lang="en-US" sz="1900" dirty="0"/>
              <a:t>1760 – A “Concert of Vocal &amp; Instrumental Music”</a:t>
            </a:r>
          </a:p>
          <a:p>
            <a:pPr lvl="1"/>
            <a:r>
              <a:rPr lang="en-US" sz="1900" dirty="0"/>
              <a:t>To be given with “the assistance of </a:t>
            </a:r>
            <a:r>
              <a:rPr lang="en-US" sz="1900" b="1" u="sng" dirty="0"/>
              <a:t>Gentlemen</a:t>
            </a:r>
            <a:r>
              <a:rPr lang="en-US" sz="1900" dirty="0"/>
              <a:t> who are the best performers, both in Town and Country.” </a:t>
            </a:r>
          </a:p>
          <a:p>
            <a:pPr lvl="2"/>
            <a:r>
              <a:rPr lang="en-US" sz="1900" dirty="0"/>
              <a:t>Refers to “gentlemen amateurs” who played music because they loved it. </a:t>
            </a:r>
          </a:p>
          <a:p>
            <a:pPr lvl="2"/>
            <a:r>
              <a:rPr lang="en-US" sz="1900" dirty="0"/>
              <a:t>Not enough professionals to make up an entire ensemble</a:t>
            </a:r>
          </a:p>
          <a:p>
            <a:pPr lvl="1"/>
            <a:endParaRPr lang="en-US" sz="1900" dirty="0"/>
          </a:p>
        </p:txBody>
      </p:sp>
    </p:spTree>
    <p:extLst>
      <p:ext uri="{BB962C8B-B14F-4D97-AF65-F5344CB8AC3E}">
        <p14:creationId xmlns:p14="http://schemas.microsoft.com/office/powerpoint/2010/main" val="2995428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several&#10;&#10;Description automatically generated">
            <a:extLst>
              <a:ext uri="{FF2B5EF4-FFF2-40B4-BE49-F238E27FC236}">
                <a16:creationId xmlns:a16="http://schemas.microsoft.com/office/drawing/2014/main" id="{8D97DFC7-4629-F047-84BC-548C4E7E9B44}"/>
              </a:ext>
            </a:extLst>
          </p:cNvPr>
          <p:cNvPicPr>
            <a:picLocks noChangeAspect="1"/>
          </p:cNvPicPr>
          <p:nvPr/>
        </p:nvPicPr>
        <p:blipFill rotWithShape="1">
          <a:blip r:embed="rId2"/>
          <a:srcRect t="7408"/>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2E1A2E2-9C37-BC4C-A670-1C03179A4120}"/>
              </a:ext>
            </a:extLst>
          </p:cNvPr>
          <p:cNvSpPr>
            <a:spLocks noGrp="1"/>
          </p:cNvSpPr>
          <p:nvPr>
            <p:ph type="title"/>
          </p:nvPr>
        </p:nvSpPr>
        <p:spPr>
          <a:xfrm>
            <a:off x="709448" y="1913950"/>
            <a:ext cx="4204137" cy="1342754"/>
          </a:xfrm>
        </p:spPr>
        <p:txBody>
          <a:bodyPr>
            <a:normAutofit/>
          </a:bodyPr>
          <a:lstStyle/>
          <a:p>
            <a:pPr algn="ctr"/>
            <a:r>
              <a:rPr lang="en-US" sz="3600" dirty="0"/>
              <a:t>Rapid growth</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BA78E6B-6E97-7742-BEEB-00C2A0E0ACCB}"/>
              </a:ext>
            </a:extLst>
          </p:cNvPr>
          <p:cNvSpPr>
            <a:spLocks noGrp="1"/>
          </p:cNvSpPr>
          <p:nvPr>
            <p:ph idx="1"/>
          </p:nvPr>
        </p:nvSpPr>
        <p:spPr>
          <a:xfrm>
            <a:off x="525516" y="3417573"/>
            <a:ext cx="5218059" cy="3097522"/>
          </a:xfrm>
        </p:spPr>
        <p:txBody>
          <a:bodyPr anchor="ctr">
            <a:normAutofit lnSpcReduction="10000"/>
          </a:bodyPr>
          <a:lstStyle/>
          <a:p>
            <a:endParaRPr lang="en-US" sz="1400" dirty="0"/>
          </a:p>
          <a:p>
            <a:r>
              <a:rPr lang="en-US" sz="1400" dirty="0"/>
              <a:t>Charleston grew rapidly, and commerce boomed</a:t>
            </a:r>
          </a:p>
          <a:p>
            <a:pPr lvl="1"/>
            <a:r>
              <a:rPr lang="en-US" sz="1400" dirty="0"/>
              <a:t>4</a:t>
            </a:r>
            <a:r>
              <a:rPr lang="en-US" sz="1400" baseline="30000" dirty="0"/>
              <a:t>th</a:t>
            </a:r>
            <a:r>
              <a:rPr lang="en-US" sz="1400" dirty="0"/>
              <a:t> largest colonial city in 10 years of growth (1680-1690)</a:t>
            </a:r>
          </a:p>
          <a:p>
            <a:pPr lvl="1"/>
            <a:r>
              <a:rPr lang="en-US" sz="1400" dirty="0"/>
              <a:t>Wealthiest city in the colonies by 1775</a:t>
            </a:r>
          </a:p>
          <a:p>
            <a:pPr lvl="2"/>
            <a:r>
              <a:rPr lang="en-US" sz="1400" dirty="0"/>
              <a:t>Plantations, port trade, and other commerce</a:t>
            </a:r>
          </a:p>
          <a:p>
            <a:pPr lvl="1"/>
            <a:r>
              <a:rPr lang="en-US" sz="1400" dirty="0"/>
              <a:t>Largest population south of Philadelphia (11,000 inhabitants in 1770)</a:t>
            </a:r>
          </a:p>
          <a:p>
            <a:endParaRPr lang="en-US" sz="1400" dirty="0"/>
          </a:p>
          <a:p>
            <a:r>
              <a:rPr lang="en-US" sz="1400" dirty="0"/>
              <a:t>Soon, the “3 conditions for art” were in abundance: </a:t>
            </a:r>
          </a:p>
          <a:p>
            <a:pPr lvl="1"/>
            <a:r>
              <a:rPr lang="en-US" sz="1400" dirty="0"/>
              <a:t>Population</a:t>
            </a:r>
          </a:p>
          <a:p>
            <a:pPr lvl="1"/>
            <a:r>
              <a:rPr lang="en-US" sz="1400" dirty="0"/>
              <a:t>Wealth</a:t>
            </a:r>
          </a:p>
          <a:p>
            <a:pPr lvl="1"/>
            <a:r>
              <a:rPr lang="en-US" sz="1400" dirty="0"/>
              <a:t>Leisure</a:t>
            </a:r>
          </a:p>
          <a:p>
            <a:pPr lvl="1"/>
            <a:endParaRPr lang="en-US" sz="1100" dirty="0"/>
          </a:p>
          <a:p>
            <a:endParaRPr lang="en-US" sz="1100" dirty="0"/>
          </a:p>
        </p:txBody>
      </p:sp>
    </p:spTree>
    <p:extLst>
      <p:ext uri="{BB962C8B-B14F-4D97-AF65-F5344CB8AC3E}">
        <p14:creationId xmlns:p14="http://schemas.microsoft.com/office/powerpoint/2010/main" val="1822976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528633-42AD-BE41-B91C-624B22012BBA}"/>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4600" dirty="0"/>
              <a:t>“</a:t>
            </a:r>
            <a:r>
              <a:rPr lang="en-US" sz="4600" kern="1200" dirty="0">
                <a:solidFill>
                  <a:schemeClr val="tx1"/>
                </a:solidFill>
                <a:latin typeface="+mj-lt"/>
                <a:ea typeface="+mj-ea"/>
                <a:cs typeface="+mj-cs"/>
              </a:rPr>
              <a:t>When these three factors assume a large proportion in any society, the consumption of art tends to increase, and may indeed become itself a major economic enterprise”</a:t>
            </a:r>
          </a:p>
        </p:txBody>
      </p:sp>
      <p:sp>
        <p:nvSpPr>
          <p:cNvPr id="3" name="Text Placeholder 2">
            <a:extLst>
              <a:ext uri="{FF2B5EF4-FFF2-40B4-BE49-F238E27FC236}">
                <a16:creationId xmlns:a16="http://schemas.microsoft.com/office/drawing/2014/main" id="{6124A9D6-7266-FF42-A1AD-F8E8022419A7}"/>
              </a:ext>
            </a:extLst>
          </p:cNvPr>
          <p:cNvSpPr>
            <a:spLocks noGrp="1"/>
          </p:cNvSpPr>
          <p:nvPr>
            <p:ph type="body" idx="1"/>
          </p:nvPr>
        </p:nvSpPr>
        <p:spPr>
          <a:xfrm>
            <a:off x="1285241" y="4582814"/>
            <a:ext cx="7132335" cy="1312657"/>
          </a:xfrm>
        </p:spPr>
        <p:txBody>
          <a:bodyPr vert="horz" lIns="91440" tIns="45720" rIns="91440" bIns="45720" rtlCol="0" anchor="t">
            <a:normAutofit/>
          </a:bodyPr>
          <a:lstStyle/>
          <a:p>
            <a:r>
              <a:rPr lang="en-US" kern="1200" dirty="0">
                <a:solidFill>
                  <a:schemeClr val="tx1"/>
                </a:solidFill>
                <a:latin typeface="+mn-lt"/>
                <a:ea typeface="+mn-ea"/>
                <a:cs typeface="+mn-cs"/>
              </a:rPr>
              <a:t>- Gilbert Chase</a:t>
            </a:r>
          </a:p>
          <a:p>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1709969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1562D0-F64F-FE43-BA34-D17F0D4D1B81}"/>
              </a:ext>
            </a:extLst>
          </p:cNvPr>
          <p:cNvSpPr>
            <a:spLocks noGrp="1"/>
          </p:cNvSpPr>
          <p:nvPr>
            <p:ph type="title"/>
          </p:nvPr>
        </p:nvSpPr>
        <p:spPr>
          <a:xfrm>
            <a:off x="589560" y="856180"/>
            <a:ext cx="4560584" cy="1128068"/>
          </a:xfrm>
        </p:spPr>
        <p:txBody>
          <a:bodyPr anchor="ctr">
            <a:normAutofit/>
          </a:bodyPr>
          <a:lstStyle/>
          <a:p>
            <a:r>
              <a:rPr lang="en-US" sz="4000" dirty="0"/>
              <a:t>Slavery in Charleston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8E8FAB-4FF5-6340-A0F9-9D10D19B1EDC}"/>
              </a:ext>
            </a:extLst>
          </p:cNvPr>
          <p:cNvSpPr>
            <a:spLocks noGrp="1"/>
          </p:cNvSpPr>
          <p:nvPr>
            <p:ph idx="1"/>
          </p:nvPr>
        </p:nvSpPr>
        <p:spPr>
          <a:xfrm>
            <a:off x="590719" y="2330505"/>
            <a:ext cx="4559425" cy="4258319"/>
          </a:xfrm>
        </p:spPr>
        <p:txBody>
          <a:bodyPr anchor="ctr">
            <a:normAutofit/>
          </a:bodyPr>
          <a:lstStyle/>
          <a:p>
            <a:r>
              <a:rPr lang="en-US" sz="1900" dirty="0"/>
              <a:t>To fill labor needs, especially on plantations – rice, sugar, cotton, etc.</a:t>
            </a:r>
          </a:p>
          <a:p>
            <a:pPr lvl="1"/>
            <a:r>
              <a:rPr lang="en-US" sz="1900" dirty="0"/>
              <a:t>Prior to the African slave trade, the “Indian slave trade” was massive </a:t>
            </a:r>
          </a:p>
          <a:p>
            <a:pPr lvl="1"/>
            <a:r>
              <a:rPr lang="en-US" sz="1900" dirty="0"/>
              <a:t>And, as noted before, 40% of Africans imported into North America came through Charleston (1700-1775); </a:t>
            </a:r>
          </a:p>
          <a:p>
            <a:pPr lvl="2"/>
            <a:r>
              <a:rPr lang="en-US" sz="1900" dirty="0"/>
              <a:t>up to 50% total by the end of the slave trade</a:t>
            </a:r>
          </a:p>
          <a:p>
            <a:pPr lvl="2"/>
            <a:r>
              <a:rPr lang="en-US" sz="1900" dirty="0"/>
              <a:t>From various parts of the African continent, predominantly the West Coast (“Rice Coast”)</a:t>
            </a:r>
          </a:p>
          <a:p>
            <a:pPr lvl="1"/>
            <a:r>
              <a:rPr lang="en-US" sz="1900" dirty="0"/>
              <a:t>1775 – over half of the population of Charleston was enslaved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20975625-FBFA-DB4A-B8DE-D3874154BA8D}"/>
              </a:ext>
            </a:extLst>
          </p:cNvPr>
          <p:cNvPicPr>
            <a:picLocks noChangeAspect="1"/>
          </p:cNvPicPr>
          <p:nvPr/>
        </p:nvPicPr>
        <p:blipFill rotWithShape="1">
          <a:blip r:embed="rId3"/>
          <a:srcRect l="21310" r="15247" b="-1"/>
          <a:stretch/>
        </p:blipFill>
        <p:spPr>
          <a:xfrm>
            <a:off x="5977788" y="799352"/>
            <a:ext cx="5425410" cy="5259296"/>
          </a:xfrm>
          <a:prstGeom prst="rect">
            <a:avLst/>
          </a:prstGeom>
        </p:spPr>
      </p:pic>
    </p:spTree>
    <p:extLst>
      <p:ext uri="{BB962C8B-B14F-4D97-AF65-F5344CB8AC3E}">
        <p14:creationId xmlns:p14="http://schemas.microsoft.com/office/powerpoint/2010/main" val="2328651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4AA4FE-E3B8-CE4A-BD63-ECBF65AC7CC9}"/>
              </a:ext>
            </a:extLst>
          </p:cNvPr>
          <p:cNvSpPr>
            <a:spLocks noGrp="1"/>
          </p:cNvSpPr>
          <p:nvPr>
            <p:ph type="title"/>
          </p:nvPr>
        </p:nvSpPr>
        <p:spPr>
          <a:xfrm>
            <a:off x="793662" y="386930"/>
            <a:ext cx="10066122" cy="1298448"/>
          </a:xfrm>
        </p:spPr>
        <p:txBody>
          <a:bodyPr anchor="b">
            <a:normAutofit/>
          </a:bodyPr>
          <a:lstStyle/>
          <a:p>
            <a:r>
              <a:rPr lang="en-US" sz="4800"/>
              <a:t>Led to creation of:</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415CA0-25F6-2947-9B74-BF169315C8A1}"/>
              </a:ext>
            </a:extLst>
          </p:cNvPr>
          <p:cNvSpPr>
            <a:spLocks noGrp="1"/>
          </p:cNvSpPr>
          <p:nvPr>
            <p:ph idx="1"/>
          </p:nvPr>
        </p:nvSpPr>
        <p:spPr>
          <a:xfrm>
            <a:off x="439702" y="2484255"/>
            <a:ext cx="5150277" cy="3986814"/>
          </a:xfrm>
        </p:spPr>
        <p:txBody>
          <a:bodyPr anchor="ctr">
            <a:normAutofit fontScale="92500"/>
          </a:bodyPr>
          <a:lstStyle/>
          <a:p>
            <a:r>
              <a:rPr lang="en-US" sz="1800" u="sng" dirty="0"/>
              <a:t>Gullah-Geechee culture</a:t>
            </a:r>
            <a:r>
              <a:rPr lang="en-US" sz="1800" dirty="0"/>
              <a:t>: </a:t>
            </a:r>
          </a:p>
          <a:p>
            <a:pPr lvl="1"/>
            <a:r>
              <a:rPr lang="en-US" sz="1800" dirty="0"/>
              <a:t>According to British historian P.E.H. Hair, Gullah culture developed as a creole culture in the colonies and United States from the peoples of many African cultures who came together there </a:t>
            </a:r>
          </a:p>
          <a:p>
            <a:pPr lvl="1"/>
            <a:endParaRPr lang="en-US" sz="1800" dirty="0"/>
          </a:p>
          <a:p>
            <a:pPr lvl="1"/>
            <a:r>
              <a:rPr lang="en-US" sz="1800" dirty="0"/>
              <a:t>Rice plantations had hundreds of laborers</a:t>
            </a:r>
          </a:p>
          <a:p>
            <a:pPr lvl="2"/>
            <a:r>
              <a:rPr lang="en-US" sz="1800" dirty="0"/>
              <a:t>African traditions reinforced by imports from the same regions. </a:t>
            </a:r>
          </a:p>
          <a:p>
            <a:pPr lvl="2"/>
            <a:r>
              <a:rPr lang="en-US" sz="1800" dirty="0"/>
              <a:t>Community life, traditions, languages, cultures all developed and were preserved </a:t>
            </a:r>
          </a:p>
          <a:p>
            <a:pPr lvl="2"/>
            <a:endParaRPr lang="en-US" sz="1800" dirty="0"/>
          </a:p>
          <a:p>
            <a:pPr lvl="1"/>
            <a:r>
              <a:rPr lang="en-US" sz="1800" dirty="0"/>
              <a:t>These included work/field songs, ceremonial, celebratory and “day music”, and much more</a:t>
            </a:r>
          </a:p>
          <a:p>
            <a:endParaRPr lang="en-US" sz="1300" dirty="0"/>
          </a:p>
        </p:txBody>
      </p:sp>
      <p:pic>
        <p:nvPicPr>
          <p:cNvPr id="5" name="Picture 4">
            <a:extLst>
              <a:ext uri="{FF2B5EF4-FFF2-40B4-BE49-F238E27FC236}">
                <a16:creationId xmlns:a16="http://schemas.microsoft.com/office/drawing/2014/main" id="{DF270574-8F13-7546-B898-18E60D26EFEF}"/>
              </a:ext>
            </a:extLst>
          </p:cNvPr>
          <p:cNvPicPr>
            <a:picLocks noChangeAspect="1"/>
          </p:cNvPicPr>
          <p:nvPr/>
        </p:nvPicPr>
        <p:blipFill rotWithShape="1">
          <a:blip r:embed="rId3"/>
          <a:srcRect l="2629" r="8628" b="2"/>
          <a:stretch/>
        </p:blipFill>
        <p:spPr>
          <a:xfrm>
            <a:off x="5911532" y="2484255"/>
            <a:ext cx="5150277" cy="3714244"/>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532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ground, sky, carriage&#10;&#10;Description automatically generated">
            <a:extLst>
              <a:ext uri="{FF2B5EF4-FFF2-40B4-BE49-F238E27FC236}">
                <a16:creationId xmlns:a16="http://schemas.microsoft.com/office/drawing/2014/main" id="{801B9933-1A66-3543-BB0A-A3BF0DD2F8C3}"/>
              </a:ext>
            </a:extLst>
          </p:cNvPr>
          <p:cNvPicPr>
            <a:picLocks noChangeAspect="1"/>
          </p:cNvPicPr>
          <p:nvPr/>
        </p:nvPicPr>
        <p:blipFill rotWithShape="1">
          <a:blip r:embed="rId2">
            <a:alphaModFix amt="50000"/>
          </a:blip>
          <a:srcRect t="13461"/>
          <a:stretch/>
        </p:blipFill>
        <p:spPr>
          <a:xfrm>
            <a:off x="20" y="1"/>
            <a:ext cx="12191980" cy="6857999"/>
          </a:xfrm>
          <a:prstGeom prst="rect">
            <a:avLst/>
          </a:prstGeom>
        </p:spPr>
      </p:pic>
      <p:sp>
        <p:nvSpPr>
          <p:cNvPr id="2" name="Title 1">
            <a:extLst>
              <a:ext uri="{FF2B5EF4-FFF2-40B4-BE49-F238E27FC236}">
                <a16:creationId xmlns:a16="http://schemas.microsoft.com/office/drawing/2014/main" id="{3744E294-2B0C-F84F-8D13-E5052EBCA47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Post-Revolution</a:t>
            </a:r>
          </a:p>
        </p:txBody>
      </p:sp>
      <p:sp>
        <p:nvSpPr>
          <p:cNvPr id="3" name="Text Placeholder 2">
            <a:extLst>
              <a:ext uri="{FF2B5EF4-FFF2-40B4-BE49-F238E27FC236}">
                <a16:creationId xmlns:a16="http://schemas.microsoft.com/office/drawing/2014/main" id="{76DB1F8B-0FCC-FD4E-87A9-EF7A8374E9C0}"/>
              </a:ext>
            </a:extLst>
          </p:cNvPr>
          <p:cNvSpPr>
            <a:spLocks noGrp="1"/>
          </p:cNvSpPr>
          <p:nvPr>
            <p:ph type="body" idx="1"/>
          </p:nvPr>
        </p:nvSpPr>
        <p:spPr>
          <a:xfrm>
            <a:off x="1524000" y="4159404"/>
            <a:ext cx="9144000" cy="1827059"/>
          </a:xfrm>
        </p:spPr>
        <p:txBody>
          <a:bodyPr vert="horz" lIns="91440" tIns="45720" rIns="91440" bIns="45720" rtlCol="0">
            <a:normAutofit lnSpcReduction="10000"/>
          </a:bodyPr>
          <a:lstStyle/>
          <a:p>
            <a:pPr algn="ctr"/>
            <a:r>
              <a:rPr lang="en-US" sz="2000" dirty="0">
                <a:solidFill>
                  <a:srgbClr val="FFFFFF"/>
                </a:solidFill>
              </a:rPr>
              <a:t>Musicians (and populations) began to drift north to New York, Philadelphia and Boston</a:t>
            </a:r>
          </a:p>
          <a:p>
            <a:pPr algn="ctr"/>
            <a:endParaRPr lang="en-US" sz="2000" dirty="0">
              <a:solidFill>
                <a:srgbClr val="FFFFFF"/>
              </a:solidFill>
            </a:endParaRPr>
          </a:p>
          <a:p>
            <a:pPr algn="ctr"/>
            <a:r>
              <a:rPr lang="en-US" sz="2000" dirty="0">
                <a:solidFill>
                  <a:srgbClr val="FFFFFF"/>
                </a:solidFill>
              </a:rPr>
              <a:t>The Northern United States soon became a more important place of growth and development</a:t>
            </a:r>
          </a:p>
          <a:p>
            <a:pPr algn="ctr"/>
            <a:r>
              <a:rPr lang="en-US" sz="2000" dirty="0">
                <a:solidFill>
                  <a:srgbClr val="FFFFFF"/>
                </a:solidFill>
              </a:rPr>
              <a:t>The South, especially Charleston &amp; S.C., remained an agricultural force </a:t>
            </a:r>
          </a:p>
        </p:txBody>
      </p:sp>
    </p:spTree>
    <p:extLst>
      <p:ext uri="{BB962C8B-B14F-4D97-AF65-F5344CB8AC3E}">
        <p14:creationId xmlns:p14="http://schemas.microsoft.com/office/powerpoint/2010/main" val="260960457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1B33-F0DD-5441-B25F-1AE4A4A135E8}"/>
              </a:ext>
            </a:extLst>
          </p:cNvPr>
          <p:cNvSpPr>
            <a:spLocks noGrp="1"/>
          </p:cNvSpPr>
          <p:nvPr>
            <p:ph type="title"/>
          </p:nvPr>
        </p:nvSpPr>
        <p:spPr>
          <a:xfrm>
            <a:off x="4965430" y="629268"/>
            <a:ext cx="6586491" cy="1286160"/>
          </a:xfrm>
        </p:spPr>
        <p:txBody>
          <a:bodyPr anchor="b">
            <a:normAutofit/>
          </a:bodyPr>
          <a:lstStyle/>
          <a:p>
            <a:r>
              <a:rPr lang="en-US" dirty="0"/>
              <a:t>Post-Revolution Boom</a:t>
            </a:r>
          </a:p>
        </p:txBody>
      </p:sp>
      <p:sp>
        <p:nvSpPr>
          <p:cNvPr id="3" name="Content Placeholder 2">
            <a:extLst>
              <a:ext uri="{FF2B5EF4-FFF2-40B4-BE49-F238E27FC236}">
                <a16:creationId xmlns:a16="http://schemas.microsoft.com/office/drawing/2014/main" id="{8030FFCD-251E-E34B-9B54-0BD1BB48C339}"/>
              </a:ext>
            </a:extLst>
          </p:cNvPr>
          <p:cNvSpPr>
            <a:spLocks noGrp="1"/>
          </p:cNvSpPr>
          <p:nvPr>
            <p:ph idx="1"/>
          </p:nvPr>
        </p:nvSpPr>
        <p:spPr>
          <a:xfrm>
            <a:off x="4965431" y="2438400"/>
            <a:ext cx="6586489" cy="3785419"/>
          </a:xfrm>
        </p:spPr>
        <p:txBody>
          <a:bodyPr>
            <a:normAutofit/>
          </a:bodyPr>
          <a:lstStyle/>
          <a:p>
            <a:r>
              <a:rPr lang="en-US" sz="2000"/>
              <a:t>By 1819 – European-style Classical music thrived </a:t>
            </a:r>
          </a:p>
          <a:p>
            <a:pPr marL="0" indent="0">
              <a:buNone/>
            </a:pPr>
            <a:endParaRPr lang="en-US" sz="2000"/>
          </a:p>
          <a:p>
            <a:pPr lvl="1"/>
            <a:r>
              <a:rPr lang="en-US" sz="2000"/>
              <a:t>1819 - First 30-person orchestra formed in Charleston</a:t>
            </a:r>
          </a:p>
          <a:p>
            <a:pPr lvl="2"/>
            <a:r>
              <a:rPr lang="en-US" dirty="0"/>
              <a:t>Performed intimate concerts for family &amp; friends</a:t>
            </a:r>
          </a:p>
          <a:p>
            <a:pPr lvl="2"/>
            <a:r>
              <a:rPr lang="en-US" dirty="0"/>
              <a:t>Comprised of professionals and amateurs</a:t>
            </a:r>
          </a:p>
          <a:p>
            <a:pPr marL="914400" lvl="2" indent="0">
              <a:buNone/>
            </a:pPr>
            <a:endParaRPr lang="en-US" dirty="0"/>
          </a:p>
          <a:p>
            <a:pPr lvl="1"/>
            <a:r>
              <a:rPr lang="en-US" sz="2000"/>
              <a:t>1819 – Seigling Music House established</a:t>
            </a:r>
          </a:p>
          <a:p>
            <a:pPr lvl="2"/>
            <a:r>
              <a:rPr lang="en-US" dirty="0"/>
              <a:t>On King St., founded as a retail music store</a:t>
            </a:r>
          </a:p>
          <a:p>
            <a:pPr lvl="2"/>
            <a:r>
              <a:rPr lang="en-US" dirty="0"/>
              <a:t>Demand for classical sheet music at an all-time high</a:t>
            </a:r>
          </a:p>
          <a:p>
            <a:pPr lvl="2"/>
            <a:r>
              <a:rPr lang="en-US" dirty="0"/>
              <a:t>Also a publishing house for local composers </a:t>
            </a:r>
          </a:p>
          <a:p>
            <a:pPr lvl="1"/>
            <a:endParaRPr lang="en-US" sz="2000"/>
          </a:p>
        </p:txBody>
      </p:sp>
      <p:pic>
        <p:nvPicPr>
          <p:cNvPr id="5" name="Picture 4" descr="A car parked in front of a building&#10;&#10;Description automatically generated with medium confidence">
            <a:extLst>
              <a:ext uri="{FF2B5EF4-FFF2-40B4-BE49-F238E27FC236}">
                <a16:creationId xmlns:a16="http://schemas.microsoft.com/office/drawing/2014/main" id="{3E10DAEF-237B-8246-89CD-21250A6B29B7}"/>
              </a:ext>
            </a:extLst>
          </p:cNvPr>
          <p:cNvPicPr>
            <a:picLocks noChangeAspect="1"/>
          </p:cNvPicPr>
          <p:nvPr/>
        </p:nvPicPr>
        <p:blipFill rotWithShape="1">
          <a:blip r:embed="rId2"/>
          <a:srcRect t="3467" r="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F85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226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39" name="Rectangle 38">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58986E3F-DE09-0141-90E6-5E99DDFECA01}"/>
              </a:ext>
            </a:extLst>
          </p:cNvPr>
          <p:cNvSpPr>
            <a:spLocks noGrp="1"/>
          </p:cNvSpPr>
          <p:nvPr>
            <p:ph type="title"/>
          </p:nvPr>
        </p:nvSpPr>
        <p:spPr>
          <a:xfrm>
            <a:off x="1991485" y="1600200"/>
            <a:ext cx="8201552" cy="2295748"/>
          </a:xfrm>
        </p:spPr>
        <p:txBody>
          <a:bodyPr vert="horz" lIns="91440" tIns="45720" rIns="91440" bIns="45720" rtlCol="0" anchor="b">
            <a:normAutofit/>
          </a:bodyPr>
          <a:lstStyle/>
          <a:p>
            <a:pPr algn="ctr"/>
            <a:r>
              <a:rPr lang="en-US" sz="4800" kern="1200" dirty="0">
                <a:solidFill>
                  <a:schemeClr val="tx1"/>
                </a:solidFill>
                <a:latin typeface="+mj-lt"/>
                <a:ea typeface="+mj-ea"/>
                <a:cs typeface="+mj-cs"/>
              </a:rPr>
              <a:t>When you think of </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“Charleston Music” today, </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what do you think of?</a:t>
            </a:r>
          </a:p>
        </p:txBody>
      </p:sp>
      <p:sp>
        <p:nvSpPr>
          <p:cNvPr id="3" name="Text Placeholder 2">
            <a:extLst>
              <a:ext uri="{FF2B5EF4-FFF2-40B4-BE49-F238E27FC236}">
                <a16:creationId xmlns:a16="http://schemas.microsoft.com/office/drawing/2014/main" id="{8BB61167-E938-5641-9078-B38AE637267D}"/>
              </a:ext>
            </a:extLst>
          </p:cNvPr>
          <p:cNvSpPr>
            <a:spLocks noGrp="1"/>
          </p:cNvSpPr>
          <p:nvPr>
            <p:ph type="body" idx="1"/>
          </p:nvPr>
        </p:nvSpPr>
        <p:spPr>
          <a:xfrm>
            <a:off x="1991485" y="4067661"/>
            <a:ext cx="8201552" cy="1118764"/>
          </a:xfrm>
        </p:spPr>
        <p:txBody>
          <a:bodyPr vert="horz" lIns="91440" tIns="45720" rIns="91440" bIns="45720" rtlCol="0" anchor="t">
            <a:normAutofit/>
          </a:bodyPr>
          <a:lstStyle/>
          <a:p>
            <a:pPr algn="ctr"/>
            <a:endParaRPr lang="en-US" sz="2000" kern="1200">
              <a:solidFill>
                <a:schemeClr val="tx1">
                  <a:alpha val="70000"/>
                </a:schemeClr>
              </a:solidFill>
              <a:latin typeface="+mn-lt"/>
              <a:ea typeface="+mn-ea"/>
              <a:cs typeface="+mn-cs"/>
            </a:endParaRPr>
          </a:p>
        </p:txBody>
      </p:sp>
    </p:spTree>
    <p:extLst>
      <p:ext uri="{BB962C8B-B14F-4D97-AF65-F5344CB8AC3E}">
        <p14:creationId xmlns:p14="http://schemas.microsoft.com/office/powerpoint/2010/main" val="837390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BB25-FD2E-1440-99FF-27022E9E9236}"/>
              </a:ext>
            </a:extLst>
          </p:cNvPr>
          <p:cNvSpPr>
            <a:spLocks noGrp="1"/>
          </p:cNvSpPr>
          <p:nvPr>
            <p:ph type="title"/>
          </p:nvPr>
        </p:nvSpPr>
        <p:spPr/>
        <p:txBody>
          <a:bodyPr/>
          <a:lstStyle/>
          <a:p>
            <a:r>
              <a:rPr lang="en-US" dirty="0"/>
              <a:t>Civil War &amp; Education</a:t>
            </a:r>
          </a:p>
        </p:txBody>
      </p:sp>
      <p:sp>
        <p:nvSpPr>
          <p:cNvPr id="3" name="Content Placeholder 2">
            <a:extLst>
              <a:ext uri="{FF2B5EF4-FFF2-40B4-BE49-F238E27FC236}">
                <a16:creationId xmlns:a16="http://schemas.microsoft.com/office/drawing/2014/main" id="{F59B0EB7-415A-2A43-98BF-4309A70DC043}"/>
              </a:ext>
            </a:extLst>
          </p:cNvPr>
          <p:cNvSpPr>
            <a:spLocks noGrp="1"/>
          </p:cNvSpPr>
          <p:nvPr>
            <p:ph idx="1"/>
          </p:nvPr>
        </p:nvSpPr>
        <p:spPr/>
        <p:txBody>
          <a:bodyPr/>
          <a:lstStyle/>
          <a:p>
            <a:r>
              <a:rPr lang="en-US" dirty="0"/>
              <a:t>1860 – South Carolina secedes from the Union, Charleston besieged after attack on Fort Sumter</a:t>
            </a:r>
          </a:p>
          <a:p>
            <a:pPr lvl="1"/>
            <a:r>
              <a:rPr lang="en-US" dirty="0"/>
              <a:t>1865 – Northern/Union victory</a:t>
            </a:r>
          </a:p>
          <a:p>
            <a:pPr lvl="2"/>
            <a:r>
              <a:rPr lang="en-US" dirty="0"/>
              <a:t>Plantations destroyed by occupying Northern troops, </a:t>
            </a:r>
          </a:p>
          <a:p>
            <a:pPr lvl="2"/>
            <a:r>
              <a:rPr lang="en-US" dirty="0"/>
              <a:t>Economy of the city and state was in ruins, </a:t>
            </a:r>
          </a:p>
          <a:p>
            <a:pPr lvl="2"/>
            <a:r>
              <a:rPr lang="en-US" dirty="0"/>
              <a:t>Slaves freed</a:t>
            </a:r>
          </a:p>
          <a:p>
            <a:pPr lvl="2"/>
            <a:endParaRPr lang="en-US" dirty="0"/>
          </a:p>
          <a:p>
            <a:r>
              <a:rPr lang="en-US" dirty="0"/>
              <a:t>1884 – Charleston Conservatory founded</a:t>
            </a:r>
          </a:p>
          <a:p>
            <a:endParaRPr lang="en-US" dirty="0"/>
          </a:p>
          <a:p>
            <a:r>
              <a:rPr lang="en-US" dirty="0"/>
              <a:t>1891 – Jenkins Orphanage established </a:t>
            </a:r>
          </a:p>
        </p:txBody>
      </p:sp>
    </p:spTree>
    <p:extLst>
      <p:ext uri="{BB962C8B-B14F-4D97-AF65-F5344CB8AC3E}">
        <p14:creationId xmlns:p14="http://schemas.microsoft.com/office/powerpoint/2010/main" val="1435563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B9765F-2491-DC48-8D97-6E0F634DA2F0}"/>
              </a:ext>
            </a:extLst>
          </p:cNvPr>
          <p:cNvSpPr>
            <a:spLocks noGrp="1"/>
          </p:cNvSpPr>
          <p:nvPr>
            <p:ph type="title"/>
          </p:nvPr>
        </p:nvSpPr>
        <p:spPr>
          <a:xfrm>
            <a:off x="5297762" y="329184"/>
            <a:ext cx="6251110" cy="1783080"/>
          </a:xfrm>
        </p:spPr>
        <p:txBody>
          <a:bodyPr anchor="b">
            <a:normAutofit/>
          </a:bodyPr>
          <a:lstStyle/>
          <a:p>
            <a:r>
              <a:rPr lang="en-US" sz="5400"/>
              <a:t>Daniel Jenkins &amp; his Orphanage</a:t>
            </a:r>
          </a:p>
        </p:txBody>
      </p:sp>
      <p:pic>
        <p:nvPicPr>
          <p:cNvPr id="5" name="Picture 4">
            <a:extLst>
              <a:ext uri="{FF2B5EF4-FFF2-40B4-BE49-F238E27FC236}">
                <a16:creationId xmlns:a16="http://schemas.microsoft.com/office/drawing/2014/main" id="{518490E8-32F4-B14B-84AA-B1EF71C8FDBF}"/>
              </a:ext>
            </a:extLst>
          </p:cNvPr>
          <p:cNvPicPr>
            <a:picLocks noChangeAspect="1"/>
          </p:cNvPicPr>
          <p:nvPr/>
        </p:nvPicPr>
        <p:blipFill rotWithShape="1">
          <a:blip r:embed="rId2"/>
          <a:srcRect r="818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BA1E61-D941-8643-A361-C96D3284BA9D}"/>
              </a:ext>
            </a:extLst>
          </p:cNvPr>
          <p:cNvSpPr>
            <a:spLocks noGrp="1"/>
          </p:cNvSpPr>
          <p:nvPr>
            <p:ph idx="1"/>
          </p:nvPr>
        </p:nvSpPr>
        <p:spPr>
          <a:xfrm>
            <a:off x="5297762" y="2706624"/>
            <a:ext cx="6251110" cy="3971924"/>
          </a:xfrm>
        </p:spPr>
        <p:txBody>
          <a:bodyPr>
            <a:normAutofit fontScale="92500"/>
          </a:bodyPr>
          <a:lstStyle/>
          <a:p>
            <a:r>
              <a:rPr lang="en-US" sz="2300" dirty="0"/>
              <a:t>In 1891 - Mass of peasant black labor with few land rights and no opportunity of emigration out of S.C. causes further despair and poverty in the Black population</a:t>
            </a:r>
          </a:p>
          <a:p>
            <a:r>
              <a:rPr lang="en-US" sz="2400" dirty="0"/>
              <a:t>1892 – Daniel Jenkins incorporates the Orphan Aid Society </a:t>
            </a:r>
            <a:endParaRPr lang="en-US" sz="2300" dirty="0"/>
          </a:p>
          <a:p>
            <a:pPr lvl="1"/>
            <a:r>
              <a:rPr lang="en-US" sz="1900" dirty="0"/>
              <a:t>Successful businessman and ex-slave Daniel Jenkins commits himself to a life of social work</a:t>
            </a:r>
          </a:p>
          <a:p>
            <a:pPr lvl="1"/>
            <a:r>
              <a:rPr lang="en-US" sz="1900" dirty="0"/>
              <a:t>Only Black orphanage in South Carolina</a:t>
            </a:r>
          </a:p>
          <a:p>
            <a:pPr lvl="1"/>
            <a:r>
              <a:rPr lang="en-US" sz="1900" dirty="0"/>
              <a:t>By late 1892, Jenkins had over 100 orphans under his care</a:t>
            </a:r>
          </a:p>
          <a:p>
            <a:pPr lvl="1"/>
            <a:r>
              <a:rPr lang="en-US" sz="1900" dirty="0"/>
              <a:t>Inspired by Booker T. Washington’s ”Tuskegee Singers,” Jenkins began to teach his kids music to help raise funds and teach tangible skills</a:t>
            </a:r>
          </a:p>
          <a:p>
            <a:pPr lvl="1"/>
            <a:endParaRPr lang="en-US" sz="1900" dirty="0"/>
          </a:p>
        </p:txBody>
      </p:sp>
    </p:spTree>
    <p:extLst>
      <p:ext uri="{BB962C8B-B14F-4D97-AF65-F5344CB8AC3E}">
        <p14:creationId xmlns:p14="http://schemas.microsoft.com/office/powerpoint/2010/main" val="4095191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23A32D0-01A3-9347-BF92-AFB463845B8A}"/>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The Jenkins Orphanage Band</a:t>
            </a:r>
          </a:p>
        </p:txBody>
      </p:sp>
      <p:sp>
        <p:nvSpPr>
          <p:cNvPr id="3" name="Content Placeholder 2">
            <a:extLst>
              <a:ext uri="{FF2B5EF4-FFF2-40B4-BE49-F238E27FC236}">
                <a16:creationId xmlns:a16="http://schemas.microsoft.com/office/drawing/2014/main" id="{583D0A1D-A402-BA44-85A6-39296D425FC8}"/>
              </a:ext>
            </a:extLst>
          </p:cNvPr>
          <p:cNvSpPr>
            <a:spLocks noGrp="1"/>
          </p:cNvSpPr>
          <p:nvPr>
            <p:ph idx="1"/>
          </p:nvPr>
        </p:nvSpPr>
        <p:spPr>
          <a:xfrm>
            <a:off x="1424904" y="2494450"/>
            <a:ext cx="4053545" cy="3563159"/>
          </a:xfrm>
        </p:spPr>
        <p:txBody>
          <a:bodyPr>
            <a:noAutofit/>
          </a:bodyPr>
          <a:lstStyle/>
          <a:p>
            <a:r>
              <a:rPr lang="en-US" sz="1800" dirty="0"/>
              <a:t>Jenkins obtained old, battered instruments as donations from Charleston residents</a:t>
            </a:r>
          </a:p>
          <a:p>
            <a:pPr lvl="1"/>
            <a:r>
              <a:rPr lang="en-US" sz="1400" dirty="0"/>
              <a:t>And discarded uniforms from the Citadel</a:t>
            </a:r>
          </a:p>
          <a:p>
            <a:r>
              <a:rPr lang="en-US" sz="1800" dirty="0"/>
              <a:t>The kids were taught by two local musicians and learned rapidly</a:t>
            </a:r>
          </a:p>
          <a:p>
            <a:pPr lvl="1"/>
            <a:r>
              <a:rPr lang="en-US" sz="1800" dirty="0"/>
              <a:t>By late 1893, they were sent North to play on street corners</a:t>
            </a:r>
          </a:p>
          <a:p>
            <a:pPr lvl="1"/>
            <a:r>
              <a:rPr lang="en-US" sz="1800" dirty="0"/>
              <a:t>During the time they were not in school, the “band” would make tours of the United States, subsequently bringing in funds for the Orphanage</a:t>
            </a:r>
          </a:p>
          <a:p>
            <a:pPr lvl="1"/>
            <a:r>
              <a:rPr lang="en-US" sz="1800" dirty="0">
                <a:hlinkClick r:id="rId3"/>
              </a:rPr>
              <a:t>One of these performances was even captured on film</a:t>
            </a:r>
            <a:endParaRPr lang="en-US" sz="1800" dirty="0"/>
          </a:p>
        </p:txBody>
      </p:sp>
      <p:pic>
        <p:nvPicPr>
          <p:cNvPr id="5" name="Picture 4">
            <a:extLst>
              <a:ext uri="{FF2B5EF4-FFF2-40B4-BE49-F238E27FC236}">
                <a16:creationId xmlns:a16="http://schemas.microsoft.com/office/drawing/2014/main" id="{9531C555-1F1C-2041-9F89-3D659EA8F461}"/>
              </a:ext>
            </a:extLst>
          </p:cNvPr>
          <p:cNvPicPr>
            <a:picLocks noChangeAspect="1"/>
          </p:cNvPicPr>
          <p:nvPr/>
        </p:nvPicPr>
        <p:blipFill rotWithShape="1">
          <a:blip r:embed="rId4"/>
          <a:srcRect b="10333"/>
          <a:stretch/>
        </p:blipFill>
        <p:spPr>
          <a:xfrm>
            <a:off x="6098892" y="2492376"/>
            <a:ext cx="4802404" cy="3563372"/>
          </a:xfrm>
          <a:prstGeom prst="rect">
            <a:avLst/>
          </a:prstGeom>
        </p:spPr>
      </p:pic>
    </p:spTree>
    <p:extLst>
      <p:ext uri="{BB962C8B-B14F-4D97-AF65-F5344CB8AC3E}">
        <p14:creationId xmlns:p14="http://schemas.microsoft.com/office/powerpoint/2010/main" val="2249440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5"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1B33199-8A91-EF4F-84AC-2B9895B553B1}"/>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Jenkins Orphanage Band grows</a:t>
            </a:r>
          </a:p>
        </p:txBody>
      </p:sp>
      <p:sp>
        <p:nvSpPr>
          <p:cNvPr id="3" name="Content Placeholder 2">
            <a:extLst>
              <a:ext uri="{FF2B5EF4-FFF2-40B4-BE49-F238E27FC236}">
                <a16:creationId xmlns:a16="http://schemas.microsoft.com/office/drawing/2014/main" id="{89E1E376-A763-7B47-97CF-2B83B9B60A4D}"/>
              </a:ext>
            </a:extLst>
          </p:cNvPr>
          <p:cNvSpPr>
            <a:spLocks noGrp="1"/>
          </p:cNvSpPr>
          <p:nvPr>
            <p:ph idx="1"/>
          </p:nvPr>
        </p:nvSpPr>
        <p:spPr>
          <a:xfrm>
            <a:off x="1424904" y="2494450"/>
            <a:ext cx="4053545" cy="4120663"/>
          </a:xfrm>
        </p:spPr>
        <p:txBody>
          <a:bodyPr>
            <a:noAutofit/>
          </a:bodyPr>
          <a:lstStyle/>
          <a:p>
            <a:r>
              <a:rPr lang="en-US" sz="1300" dirty="0"/>
              <a:t>Orphanage numbers grow: </a:t>
            </a:r>
          </a:p>
          <a:p>
            <a:pPr lvl="1"/>
            <a:r>
              <a:rPr lang="en-US" sz="1300" dirty="0"/>
              <a:t>End of 1893 – 360 children at the Orphanage</a:t>
            </a:r>
          </a:p>
          <a:p>
            <a:pPr lvl="1"/>
            <a:r>
              <a:rPr lang="en-US" sz="1300" dirty="0"/>
              <a:t>By June 1894 – nearly 500 children</a:t>
            </a:r>
          </a:p>
          <a:p>
            <a:r>
              <a:rPr lang="en-US" sz="1300" dirty="0"/>
              <a:t>Pastor Jenkins creates more ensembles to increase their touring</a:t>
            </a:r>
          </a:p>
          <a:p>
            <a:pPr lvl="1"/>
            <a:r>
              <a:rPr lang="en-US" sz="1300" dirty="0"/>
              <a:t>Bands sent up and down the East Coast each summer</a:t>
            </a:r>
          </a:p>
          <a:p>
            <a:pPr lvl="1"/>
            <a:r>
              <a:rPr lang="en-US" sz="1300" dirty="0"/>
              <a:t>These tours gave the Orphanage funding, notoriety, and contacts</a:t>
            </a:r>
          </a:p>
          <a:p>
            <a:pPr lvl="1"/>
            <a:r>
              <a:rPr lang="en-US" sz="1300" dirty="0"/>
              <a:t>In 1895, the band crossed the Atlantic to gather support and funds in England</a:t>
            </a:r>
          </a:p>
          <a:p>
            <a:r>
              <a:rPr lang="en-US" sz="1300" dirty="0"/>
              <a:t>1905 – Invited to play for President Roosevelt’s inauguration</a:t>
            </a:r>
          </a:p>
          <a:p>
            <a:pPr lvl="1"/>
            <a:r>
              <a:rPr lang="en-US" sz="1300" dirty="0"/>
              <a:t>1909 – for President Taft’s</a:t>
            </a:r>
          </a:p>
          <a:p>
            <a:pPr lvl="1"/>
            <a:r>
              <a:rPr lang="en-US" sz="1300" dirty="0"/>
              <a:t>1904 – Had their own stage at St. Louis’ “World’s Fair”</a:t>
            </a:r>
          </a:p>
          <a:p>
            <a:pPr lvl="1"/>
            <a:r>
              <a:rPr lang="en-US" sz="1300" dirty="0"/>
              <a:t>1914 – Invited to London to play at the Anglo-American Exposition</a:t>
            </a:r>
          </a:p>
        </p:txBody>
      </p:sp>
      <p:pic>
        <p:nvPicPr>
          <p:cNvPr id="7" name="Picture 6" descr="A group of people posing for a picture&#10;&#10;Description automatically generated with medium confidence">
            <a:extLst>
              <a:ext uri="{FF2B5EF4-FFF2-40B4-BE49-F238E27FC236}">
                <a16:creationId xmlns:a16="http://schemas.microsoft.com/office/drawing/2014/main" id="{952EF5E4-67A3-9748-B882-144E12417B2A}"/>
              </a:ext>
            </a:extLst>
          </p:cNvPr>
          <p:cNvPicPr>
            <a:picLocks noChangeAspect="1"/>
          </p:cNvPicPr>
          <p:nvPr/>
        </p:nvPicPr>
        <p:blipFill rotWithShape="1">
          <a:blip r:embed="rId3"/>
          <a:srcRect r="2" b="28584"/>
          <a:stretch/>
        </p:blipFill>
        <p:spPr>
          <a:xfrm>
            <a:off x="6098892" y="2492376"/>
            <a:ext cx="4802404" cy="3563372"/>
          </a:xfrm>
          <a:prstGeom prst="rect">
            <a:avLst/>
          </a:prstGeom>
        </p:spPr>
      </p:pic>
    </p:spTree>
    <p:extLst>
      <p:ext uri="{BB962C8B-B14F-4D97-AF65-F5344CB8AC3E}">
        <p14:creationId xmlns:p14="http://schemas.microsoft.com/office/powerpoint/2010/main" val="427250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B7F478-D59C-124D-9535-A892BAEAFC3C}"/>
              </a:ext>
            </a:extLst>
          </p:cNvPr>
          <p:cNvSpPr>
            <a:spLocks noGrp="1"/>
          </p:cNvSpPr>
          <p:nvPr>
            <p:ph type="title"/>
          </p:nvPr>
        </p:nvSpPr>
        <p:spPr>
          <a:xfrm>
            <a:off x="589560" y="856180"/>
            <a:ext cx="4560584" cy="1128068"/>
          </a:xfrm>
        </p:spPr>
        <p:txBody>
          <a:bodyPr anchor="ctr">
            <a:normAutofit/>
          </a:bodyPr>
          <a:lstStyle/>
          <a:p>
            <a:r>
              <a:rPr lang="en-US" sz="3700"/>
              <a:t>Edmund Thornton Jenkins	</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4EFF70-1C83-A142-AF1C-5DC2D5450296}"/>
              </a:ext>
            </a:extLst>
          </p:cNvPr>
          <p:cNvSpPr>
            <a:spLocks noGrp="1"/>
          </p:cNvSpPr>
          <p:nvPr>
            <p:ph idx="1"/>
          </p:nvPr>
        </p:nvSpPr>
        <p:spPr>
          <a:xfrm>
            <a:off x="590719" y="2330505"/>
            <a:ext cx="4559425" cy="3979585"/>
          </a:xfrm>
        </p:spPr>
        <p:txBody>
          <a:bodyPr anchor="ctr">
            <a:normAutofit/>
          </a:bodyPr>
          <a:lstStyle/>
          <a:p>
            <a:r>
              <a:rPr lang="en-US" sz="1400" dirty="0"/>
              <a:t>1894 – Edmund Thornton Jenkins born in Charleston, SC</a:t>
            </a:r>
          </a:p>
          <a:p>
            <a:pPr lvl="1"/>
            <a:r>
              <a:rPr lang="en-US" sz="1400" dirty="0"/>
              <a:t>Daniel’s 7</a:t>
            </a:r>
            <a:r>
              <a:rPr lang="en-US" sz="1400" baseline="30000" dirty="0"/>
              <a:t>th</a:t>
            </a:r>
            <a:r>
              <a:rPr lang="en-US" sz="1400" dirty="0"/>
              <a:t> son, and one of 11 total children</a:t>
            </a:r>
          </a:p>
          <a:p>
            <a:pPr lvl="1"/>
            <a:r>
              <a:rPr lang="en-US" sz="1400" dirty="0"/>
              <a:t>Skilled musician who excelled at many instruments: clarinet, piano and violin</a:t>
            </a:r>
          </a:p>
          <a:p>
            <a:pPr lvl="1"/>
            <a:r>
              <a:rPr lang="en-US" sz="1400" dirty="0"/>
              <a:t>Major influences: The Metropolitan Opera, Samuel Coleridge-Taylor, Antonin Dvorak, Will Marion Cook, Jim Europe, and more</a:t>
            </a:r>
          </a:p>
          <a:p>
            <a:r>
              <a:rPr lang="en-US" sz="1400" dirty="0"/>
              <a:t>1908 – Attended Morehouse College in Atlanta, GA</a:t>
            </a:r>
          </a:p>
          <a:p>
            <a:pPr lvl="1"/>
            <a:r>
              <a:rPr lang="en-US" sz="1400" dirty="0"/>
              <a:t>Studied there for 6 years </a:t>
            </a:r>
          </a:p>
          <a:p>
            <a:pPr lvl="1"/>
            <a:r>
              <a:rPr lang="en-US" sz="1400" dirty="0"/>
              <a:t>Mastered three instruments, and in the summers led tours of the Jenkins Orphanage Band</a:t>
            </a:r>
          </a:p>
          <a:p>
            <a:r>
              <a:rPr lang="en-US" sz="1400" dirty="0"/>
              <a:t>1914 – Travelled with the Band to London for the Exposition</a:t>
            </a:r>
          </a:p>
          <a:p>
            <a:pPr lvl="1"/>
            <a:r>
              <a:rPr lang="en-US" sz="1400" dirty="0"/>
              <a:t>Enrolled in the Royal Academy of Music in September of that year</a:t>
            </a:r>
          </a:p>
          <a:p>
            <a:pPr lvl="2"/>
            <a:r>
              <a:rPr lang="en-US" sz="1000" dirty="0"/>
              <a:t>Studied composition and clarinet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suit&#10;&#10;Description automatically generated with medium confidence">
            <a:extLst>
              <a:ext uri="{FF2B5EF4-FFF2-40B4-BE49-F238E27FC236}">
                <a16:creationId xmlns:a16="http://schemas.microsoft.com/office/drawing/2014/main" id="{ECE6BA80-5DAE-924F-9643-81D4B02E7F77}"/>
              </a:ext>
            </a:extLst>
          </p:cNvPr>
          <p:cNvPicPr>
            <a:picLocks noChangeAspect="1"/>
          </p:cNvPicPr>
          <p:nvPr/>
        </p:nvPicPr>
        <p:blipFill rotWithShape="1">
          <a:blip r:embed="rId2"/>
          <a:srcRect b="22934"/>
          <a:stretch/>
        </p:blipFill>
        <p:spPr>
          <a:xfrm>
            <a:off x="5977788" y="799352"/>
            <a:ext cx="5425410" cy="5259296"/>
          </a:xfrm>
          <a:prstGeom prst="rect">
            <a:avLst/>
          </a:prstGeom>
        </p:spPr>
      </p:pic>
    </p:spTree>
    <p:extLst>
      <p:ext uri="{BB962C8B-B14F-4D97-AF65-F5344CB8AC3E}">
        <p14:creationId xmlns:p14="http://schemas.microsoft.com/office/powerpoint/2010/main" val="2865788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D1EB2-9040-D341-B0FA-45D4FDB442F1}"/>
              </a:ext>
            </a:extLst>
          </p:cNvPr>
          <p:cNvSpPr>
            <a:spLocks noGrp="1"/>
          </p:cNvSpPr>
          <p:nvPr>
            <p:ph type="title"/>
          </p:nvPr>
        </p:nvSpPr>
        <p:spPr>
          <a:xfrm>
            <a:off x="4965430" y="629268"/>
            <a:ext cx="6586491" cy="1286160"/>
          </a:xfrm>
        </p:spPr>
        <p:txBody>
          <a:bodyPr anchor="b">
            <a:normAutofit/>
          </a:bodyPr>
          <a:lstStyle/>
          <a:p>
            <a:r>
              <a:rPr lang="en-US" dirty="0"/>
              <a:t>Edmund Thornton Jenkins</a:t>
            </a:r>
          </a:p>
        </p:txBody>
      </p:sp>
      <p:sp>
        <p:nvSpPr>
          <p:cNvPr id="3" name="Content Placeholder 2">
            <a:extLst>
              <a:ext uri="{FF2B5EF4-FFF2-40B4-BE49-F238E27FC236}">
                <a16:creationId xmlns:a16="http://schemas.microsoft.com/office/drawing/2014/main" id="{674ADD48-D115-3945-9C5D-183263C9DF85}"/>
              </a:ext>
            </a:extLst>
          </p:cNvPr>
          <p:cNvSpPr>
            <a:spLocks noGrp="1"/>
          </p:cNvSpPr>
          <p:nvPr>
            <p:ph idx="1"/>
          </p:nvPr>
        </p:nvSpPr>
        <p:spPr>
          <a:xfrm>
            <a:off x="4965431" y="2438400"/>
            <a:ext cx="6586489" cy="3785419"/>
          </a:xfrm>
        </p:spPr>
        <p:txBody>
          <a:bodyPr>
            <a:normAutofit/>
          </a:bodyPr>
          <a:lstStyle/>
          <a:p>
            <a:r>
              <a:rPr lang="en-US" sz="1600" dirty="0"/>
              <a:t>1916 – Showing promise &amp; growth</a:t>
            </a:r>
          </a:p>
          <a:p>
            <a:pPr lvl="1"/>
            <a:r>
              <a:rPr lang="en-US" sz="1600" dirty="0"/>
              <a:t>By June of that year, Edmund had won an orchestral scholarship, and composed an overture that was well-received by all</a:t>
            </a:r>
          </a:p>
          <a:p>
            <a:pPr lvl="2"/>
            <a:r>
              <a:rPr lang="en-US" sz="1600" dirty="0"/>
              <a:t>“…the Overture indicated an engaging knowledge of orchestral effect which should carry the student far.”</a:t>
            </a:r>
          </a:p>
          <a:p>
            <a:r>
              <a:rPr lang="en-US" sz="1600" dirty="0"/>
              <a:t>1919 – Arranged for Will Marion Cook’s “Southern Syncopated Orchestra” to arrive in July, bringing new dance and jazz to Britain. </a:t>
            </a:r>
          </a:p>
          <a:p>
            <a:pPr lvl="2"/>
            <a:r>
              <a:rPr lang="en-US" sz="1600" dirty="0"/>
              <a:t>Offered the leadership position of the SSO during this time, but turned it down</a:t>
            </a:r>
          </a:p>
          <a:p>
            <a:r>
              <a:rPr lang="en-US" sz="1600" dirty="0"/>
              <a:t>December 7, 1919 – “Folk Rhapsody”</a:t>
            </a:r>
          </a:p>
          <a:p>
            <a:pPr lvl="1"/>
            <a:r>
              <a:rPr lang="en-US" sz="1600" dirty="0"/>
              <a:t>Jenkins’ “Folk Rhapsody” premieres on a concert of works by Samuel Coleridge-Taylor, conducted by Jenkins </a:t>
            </a:r>
          </a:p>
          <a:p>
            <a:pPr lvl="1"/>
            <a:r>
              <a:rPr lang="en-US" sz="1600" dirty="0"/>
              <a:t>Expanded and re-orchestrated in 1925 as “</a:t>
            </a:r>
            <a:r>
              <a:rPr lang="en-US" sz="1600" dirty="0">
                <a:hlinkClick r:id="rId2"/>
              </a:rPr>
              <a:t>Charlestonia: A Folk Rhapsody</a:t>
            </a:r>
            <a:r>
              <a:rPr lang="en-US" sz="1600" dirty="0"/>
              <a:t>”</a:t>
            </a:r>
          </a:p>
        </p:txBody>
      </p:sp>
      <p:pic>
        <p:nvPicPr>
          <p:cNvPr id="5" name="Picture 4" descr="A person in a suit and tie&#10;&#10;Description automatically generated with medium confidence">
            <a:extLst>
              <a:ext uri="{FF2B5EF4-FFF2-40B4-BE49-F238E27FC236}">
                <a16:creationId xmlns:a16="http://schemas.microsoft.com/office/drawing/2014/main" id="{E9441005-2490-124F-B9D1-E2BB350F5489}"/>
              </a:ext>
            </a:extLst>
          </p:cNvPr>
          <p:cNvPicPr>
            <a:picLocks noChangeAspect="1"/>
          </p:cNvPicPr>
          <p:nvPr/>
        </p:nvPicPr>
        <p:blipFill rotWithShape="1">
          <a:blip r:embed="rId3"/>
          <a:srcRect t="1658" r="-1" b="513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158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DB4D6500-D3C3-AF46-AA5F-A8D4E32DD01B}"/>
              </a:ext>
            </a:extLst>
          </p:cNvPr>
          <p:cNvSpPr>
            <a:spLocks noGrp="1"/>
          </p:cNvSpPr>
          <p:nvPr>
            <p:ph type="title"/>
          </p:nvPr>
        </p:nvSpPr>
        <p:spPr>
          <a:xfrm>
            <a:off x="3215424" y="2273844"/>
            <a:ext cx="5760846" cy="2310312"/>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Does anything in that piece sound familiar to you? </a:t>
            </a:r>
          </a:p>
        </p:txBody>
      </p:sp>
    </p:spTree>
    <p:extLst>
      <p:ext uri="{BB962C8B-B14F-4D97-AF65-F5344CB8AC3E}">
        <p14:creationId xmlns:p14="http://schemas.microsoft.com/office/powerpoint/2010/main" val="98936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2340E3B-5727-584C-A8A6-B01E6B125B22}"/>
              </a:ext>
            </a:extLst>
          </p:cNvPr>
          <p:cNvSpPr>
            <a:spLocks noGrp="1"/>
          </p:cNvSpPr>
          <p:nvPr>
            <p:ph type="title"/>
          </p:nvPr>
        </p:nvSpPr>
        <p:spPr>
          <a:xfrm>
            <a:off x="958506" y="800392"/>
            <a:ext cx="10264697" cy="1212102"/>
          </a:xfrm>
        </p:spPr>
        <p:txBody>
          <a:bodyPr>
            <a:normAutofit/>
          </a:bodyPr>
          <a:lstStyle/>
          <a:p>
            <a:r>
              <a:rPr lang="en-US" sz="4000" i="1">
                <a:solidFill>
                  <a:srgbClr val="FFFFFF"/>
                </a:solidFill>
              </a:rPr>
              <a:t>Charleston</a:t>
            </a:r>
            <a:r>
              <a:rPr lang="en-US" sz="4000">
                <a:solidFill>
                  <a:srgbClr val="FFFFFF"/>
                </a:solidFill>
              </a:rPr>
              <a:t> or </a:t>
            </a:r>
            <a:r>
              <a:rPr lang="en-US" sz="4000" i="1">
                <a:solidFill>
                  <a:srgbClr val="FFFFFF"/>
                </a:solidFill>
              </a:rPr>
              <a:t>Charlestonia?</a:t>
            </a:r>
            <a:r>
              <a:rPr lang="en-US" sz="4000">
                <a:solidFill>
                  <a:srgbClr val="FFFFFF"/>
                </a:solidFill>
              </a:rPr>
              <a:t>	</a:t>
            </a:r>
          </a:p>
        </p:txBody>
      </p:sp>
      <p:sp>
        <p:nvSpPr>
          <p:cNvPr id="3" name="Content Placeholder 2">
            <a:extLst>
              <a:ext uri="{FF2B5EF4-FFF2-40B4-BE49-F238E27FC236}">
                <a16:creationId xmlns:a16="http://schemas.microsoft.com/office/drawing/2014/main" id="{25703F48-851A-4E41-8E39-C0576B1DE46D}"/>
              </a:ext>
            </a:extLst>
          </p:cNvPr>
          <p:cNvSpPr>
            <a:spLocks noGrp="1"/>
          </p:cNvSpPr>
          <p:nvPr>
            <p:ph idx="1"/>
          </p:nvPr>
        </p:nvSpPr>
        <p:spPr>
          <a:xfrm>
            <a:off x="1367624" y="2490436"/>
            <a:ext cx="9708995" cy="3567173"/>
          </a:xfrm>
        </p:spPr>
        <p:txBody>
          <a:bodyPr anchor="ctr">
            <a:normAutofit/>
          </a:bodyPr>
          <a:lstStyle/>
          <a:p>
            <a:r>
              <a:rPr lang="en-US" sz="2200" dirty="0"/>
              <a:t>The title of Jenkins’ rhapsody changed over the years (1919-1925): </a:t>
            </a:r>
          </a:p>
          <a:p>
            <a:pPr lvl="1"/>
            <a:r>
              <a:rPr lang="en-US" sz="2200" i="1" dirty="0"/>
              <a:t>Folk Rhapsody #1 (1919)</a:t>
            </a:r>
          </a:p>
          <a:p>
            <a:pPr lvl="1"/>
            <a:r>
              <a:rPr lang="en-US" sz="2200" i="1" dirty="0" err="1"/>
              <a:t>Charlestonia</a:t>
            </a:r>
            <a:r>
              <a:rPr lang="en-US" sz="2200" i="1" dirty="0"/>
              <a:t>: A Folk Rhapsody (1923)</a:t>
            </a:r>
          </a:p>
          <a:p>
            <a:pPr lvl="1"/>
            <a:r>
              <a:rPr lang="en-US" sz="2200" i="1" dirty="0" err="1"/>
              <a:t>Charlestonia</a:t>
            </a:r>
            <a:r>
              <a:rPr lang="en-US" sz="2200" i="1" dirty="0"/>
              <a:t>: Popular Negro Rhapsody (1923)</a:t>
            </a:r>
          </a:p>
          <a:p>
            <a:pPr lvl="1"/>
            <a:r>
              <a:rPr lang="en-US" sz="2200" i="1" dirty="0" err="1"/>
              <a:t>Charlestonia</a:t>
            </a:r>
            <a:endParaRPr lang="en-US" sz="2200" i="1" dirty="0"/>
          </a:p>
          <a:p>
            <a:endParaRPr lang="en-US" sz="2200" dirty="0"/>
          </a:p>
          <a:p>
            <a:r>
              <a:rPr lang="en-US" sz="2200" dirty="0"/>
              <a:t>Why? To avoid confusion with a dance that was taking over the nation: </a:t>
            </a:r>
          </a:p>
          <a:p>
            <a:pPr lvl="1"/>
            <a:r>
              <a:rPr lang="en-US" sz="2200" dirty="0"/>
              <a:t>James P. Johnson’s “The Charleston”</a:t>
            </a:r>
          </a:p>
          <a:p>
            <a:pPr lvl="1"/>
            <a:r>
              <a:rPr lang="en-US" sz="2200" dirty="0">
                <a:hlinkClick r:id="rId2"/>
              </a:rPr>
              <a:t>An early version</a:t>
            </a:r>
            <a:endParaRPr lang="en-US" sz="2200" dirty="0"/>
          </a:p>
        </p:txBody>
      </p:sp>
    </p:spTree>
    <p:extLst>
      <p:ext uri="{BB962C8B-B14F-4D97-AF65-F5344CB8AC3E}">
        <p14:creationId xmlns:p14="http://schemas.microsoft.com/office/powerpoint/2010/main" val="1713696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43B8C-C5E1-9942-8402-60E390581FAF}"/>
              </a:ext>
            </a:extLst>
          </p:cNvPr>
          <p:cNvSpPr>
            <a:spLocks noGrp="1"/>
          </p:cNvSpPr>
          <p:nvPr>
            <p:ph type="title"/>
          </p:nvPr>
        </p:nvSpPr>
        <p:spPr>
          <a:xfrm>
            <a:off x="4965430" y="629268"/>
            <a:ext cx="6586491" cy="1286160"/>
          </a:xfrm>
        </p:spPr>
        <p:txBody>
          <a:bodyPr anchor="b">
            <a:normAutofit/>
          </a:bodyPr>
          <a:lstStyle/>
          <a:p>
            <a:r>
              <a:rPr lang="en-US" sz="4100" dirty="0"/>
              <a:t>James P. Johnson’s </a:t>
            </a:r>
            <a:r>
              <a:rPr lang="en-US" sz="4100" i="1" dirty="0"/>
              <a:t>“</a:t>
            </a:r>
            <a:r>
              <a:rPr lang="en-US" sz="4100" dirty="0">
                <a:hlinkClick r:id="rId3"/>
              </a:rPr>
              <a:t>Charleston</a:t>
            </a:r>
            <a:r>
              <a:rPr lang="en-US" sz="4100" dirty="0"/>
              <a:t>”</a:t>
            </a:r>
          </a:p>
        </p:txBody>
      </p:sp>
      <p:sp>
        <p:nvSpPr>
          <p:cNvPr id="3" name="Content Placeholder 2">
            <a:extLst>
              <a:ext uri="{FF2B5EF4-FFF2-40B4-BE49-F238E27FC236}">
                <a16:creationId xmlns:a16="http://schemas.microsoft.com/office/drawing/2014/main" id="{86999DC6-F5D9-DF46-860C-1B8D5CA711AF}"/>
              </a:ext>
            </a:extLst>
          </p:cNvPr>
          <p:cNvSpPr>
            <a:spLocks noGrp="1"/>
          </p:cNvSpPr>
          <p:nvPr>
            <p:ph idx="1"/>
          </p:nvPr>
        </p:nvSpPr>
        <p:spPr>
          <a:xfrm>
            <a:off x="4965431" y="2438400"/>
            <a:ext cx="6586489" cy="3785419"/>
          </a:xfrm>
        </p:spPr>
        <p:txBody>
          <a:bodyPr>
            <a:normAutofit/>
          </a:bodyPr>
          <a:lstStyle/>
          <a:p>
            <a:r>
              <a:rPr lang="en-US" sz="1700" dirty="0"/>
              <a:t>First appeared in the 1923 Broadway musical “</a:t>
            </a:r>
            <a:r>
              <a:rPr lang="en-US" sz="1700" dirty="0" err="1"/>
              <a:t>Runnin</a:t>
            </a:r>
            <a:r>
              <a:rPr lang="en-US" sz="1700" dirty="0"/>
              <a:t>’ Wild”</a:t>
            </a:r>
          </a:p>
          <a:p>
            <a:pPr lvl="1"/>
            <a:r>
              <a:rPr lang="en-US" sz="1700" dirty="0"/>
              <a:t>Inspired by: </a:t>
            </a:r>
          </a:p>
          <a:p>
            <a:pPr lvl="2"/>
            <a:r>
              <a:rPr lang="en-US" sz="1700" dirty="0"/>
              <a:t>Charleston native </a:t>
            </a:r>
            <a:r>
              <a:rPr lang="en-US" sz="1700" dirty="0" err="1"/>
              <a:t>Eubie</a:t>
            </a:r>
            <a:r>
              <a:rPr lang="en-US" sz="1700" dirty="0"/>
              <a:t> Blake’s 1921 “Charleston Rag” from the Broadway musical </a:t>
            </a:r>
            <a:r>
              <a:rPr lang="en-US" sz="1700" i="1" dirty="0"/>
              <a:t>Shuffle Along</a:t>
            </a:r>
            <a:endParaRPr lang="en-US" sz="1700" dirty="0"/>
          </a:p>
          <a:p>
            <a:pPr lvl="3"/>
            <a:r>
              <a:rPr lang="en-US" sz="1700" dirty="0"/>
              <a:t>1</a:t>
            </a:r>
            <a:r>
              <a:rPr lang="en-US" sz="1700" baseline="30000" dirty="0"/>
              <a:t>st</a:t>
            </a:r>
            <a:r>
              <a:rPr lang="en-US" sz="1700" dirty="0"/>
              <a:t> Broadway show written and directed by African-Americans</a:t>
            </a:r>
          </a:p>
          <a:p>
            <a:pPr lvl="2"/>
            <a:r>
              <a:rPr lang="en-US" sz="1700" dirty="0"/>
              <a:t>Observing Charlestonians and the </a:t>
            </a:r>
            <a:r>
              <a:rPr lang="en-US" sz="1700" b="1" dirty="0"/>
              <a:t>Jenkins Orphanage Band </a:t>
            </a:r>
            <a:r>
              <a:rPr lang="en-US" sz="1700" dirty="0"/>
              <a:t>musicians in Charleston dancing/playing Geechee movements</a:t>
            </a:r>
          </a:p>
          <a:p>
            <a:pPr lvl="3"/>
            <a:r>
              <a:rPr lang="en-US" sz="1700" dirty="0"/>
              <a:t>Music was an evolution of marches, ragtime, and traditional Gullah/Geechee music</a:t>
            </a:r>
          </a:p>
          <a:p>
            <a:pPr lvl="3"/>
            <a:r>
              <a:rPr lang="en-US" sz="1700" dirty="0"/>
              <a:t>The dancing was a traditional part of this music and similar steps have been seen in Haiti, Cape Verde, and the Ashanti tribe</a:t>
            </a:r>
          </a:p>
          <a:p>
            <a:pPr lvl="1"/>
            <a:r>
              <a:rPr lang="en-US" sz="2300" dirty="0"/>
              <a:t>Homage to Charleston’s role in the development of jazz  </a:t>
            </a:r>
          </a:p>
        </p:txBody>
      </p:sp>
      <p:pic>
        <p:nvPicPr>
          <p:cNvPr id="5" name="Picture 4" descr="A person playing the piano&#10;&#10;Description automatically generated with low confidence">
            <a:extLst>
              <a:ext uri="{FF2B5EF4-FFF2-40B4-BE49-F238E27FC236}">
                <a16:creationId xmlns:a16="http://schemas.microsoft.com/office/drawing/2014/main" id="{884BB7F8-6542-5C46-BF1A-E3B2BBF2C409}"/>
              </a:ext>
            </a:extLst>
          </p:cNvPr>
          <p:cNvPicPr>
            <a:picLocks noChangeAspect="1"/>
          </p:cNvPicPr>
          <p:nvPr/>
        </p:nvPicPr>
        <p:blipFill rotWithShape="1">
          <a:blip r:embed="rId4"/>
          <a:srcRect l="2290" r="43779"/>
          <a:stretch/>
        </p:blipFill>
        <p:spPr>
          <a:xfrm>
            <a:off x="20" y="10"/>
            <a:ext cx="4635571" cy="6857990"/>
          </a:xfrm>
          <a:prstGeom prst="rect">
            <a:avLst/>
          </a:prstGeom>
          <a:effectLst/>
        </p:spPr>
      </p:pic>
      <p:cxnSp>
        <p:nvCxnSpPr>
          <p:cNvPr id="22"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340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55311-B900-9D4F-A385-D00C448F7B4B}"/>
              </a:ext>
            </a:extLst>
          </p:cNvPr>
          <p:cNvSpPr>
            <a:spLocks noGrp="1"/>
          </p:cNvSpPr>
          <p:nvPr>
            <p:ph type="title"/>
          </p:nvPr>
        </p:nvSpPr>
        <p:spPr>
          <a:xfrm>
            <a:off x="1653363" y="365760"/>
            <a:ext cx="9367203" cy="1188720"/>
          </a:xfrm>
        </p:spPr>
        <p:txBody>
          <a:bodyPr>
            <a:normAutofit/>
          </a:bodyPr>
          <a:lstStyle/>
          <a:p>
            <a:r>
              <a:rPr lang="en-US" dirty="0"/>
              <a:t>Fusion of Styles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7CC8699-9AC1-0E4E-845A-459744CA2916}"/>
              </a:ext>
            </a:extLst>
          </p:cNvPr>
          <p:cNvSpPr>
            <a:spLocks noGrp="1"/>
          </p:cNvSpPr>
          <p:nvPr>
            <p:ph idx="1"/>
          </p:nvPr>
        </p:nvSpPr>
        <p:spPr>
          <a:xfrm>
            <a:off x="971654" y="2176271"/>
            <a:ext cx="10372621" cy="4495991"/>
          </a:xfrm>
        </p:spPr>
        <p:txBody>
          <a:bodyPr anchor="t">
            <a:normAutofit/>
          </a:bodyPr>
          <a:lstStyle/>
          <a:p>
            <a:r>
              <a:rPr lang="en-US" sz="2400" dirty="0"/>
              <a:t>“It may boil down to the simple notion that we have known more about New Orleans’ jazz origination and that those beginnings have been trumpeted more loudly than any other of the many birthplaces of American improvisational music. Charleston is one of those cradles – a very important one.” </a:t>
            </a:r>
          </a:p>
          <a:p>
            <a:pPr lvl="1">
              <a:buFontTx/>
              <a:buChar char="-"/>
            </a:pPr>
            <a:r>
              <a:rPr lang="en-US" dirty="0"/>
              <a:t>Jack McCray, “Charleston Jazz” </a:t>
            </a:r>
          </a:p>
          <a:p>
            <a:pPr lvl="1">
              <a:buFontTx/>
              <a:buChar char="-"/>
            </a:pPr>
            <a:endParaRPr lang="en-US" dirty="0"/>
          </a:p>
          <a:p>
            <a:pPr marL="457200" lvl="1" indent="0">
              <a:buNone/>
            </a:pPr>
            <a:endParaRPr lang="en-US" dirty="0"/>
          </a:p>
          <a:p>
            <a:r>
              <a:rPr lang="en-US" sz="2400" dirty="0"/>
              <a:t>“At the turn of the 20</a:t>
            </a:r>
            <a:r>
              <a:rPr lang="en-US" sz="2400" baseline="30000" dirty="0"/>
              <a:t>th</a:t>
            </a:r>
            <a:r>
              <a:rPr lang="en-US" sz="2400" dirty="0"/>
              <a:t> Century, classical music was melding with indigenous influences, initiating the shift to a distinctly American style of music and the emergence of native composers, such as George Gershwin”</a:t>
            </a:r>
          </a:p>
          <a:p>
            <a:pPr lvl="1">
              <a:buFontTx/>
              <a:buChar char="-"/>
            </a:pPr>
            <a:r>
              <a:rPr lang="en-US" dirty="0"/>
              <a:t>S.C. Encyclopedia </a:t>
            </a:r>
          </a:p>
          <a:p>
            <a:pPr lvl="1">
              <a:buFontTx/>
              <a:buChar char="-"/>
            </a:pPr>
            <a:endParaRPr lang="en-US" dirty="0"/>
          </a:p>
        </p:txBody>
      </p:sp>
    </p:spTree>
    <p:extLst>
      <p:ext uri="{BB962C8B-B14F-4D97-AF65-F5344CB8AC3E}">
        <p14:creationId xmlns:p14="http://schemas.microsoft.com/office/powerpoint/2010/main" val="251236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9B3DDF-DD27-1C44-89FB-7D079609E225}"/>
              </a:ext>
            </a:extLst>
          </p:cNvPr>
          <p:cNvSpPr>
            <a:spLocks noGrp="1"/>
          </p:cNvSpPr>
          <p:nvPr>
            <p:ph type="title"/>
          </p:nvPr>
        </p:nvSpPr>
        <p:spPr>
          <a:xfrm>
            <a:off x="1285240" y="1050595"/>
            <a:ext cx="8074815" cy="1618489"/>
          </a:xfrm>
        </p:spPr>
        <p:txBody>
          <a:bodyPr anchor="ctr">
            <a:normAutofit/>
          </a:bodyPr>
          <a:lstStyle/>
          <a:p>
            <a:r>
              <a:rPr lang="en-US" sz="7200" dirty="0"/>
              <a:t>Survey Says!</a:t>
            </a:r>
          </a:p>
        </p:txBody>
      </p:sp>
      <p:sp>
        <p:nvSpPr>
          <p:cNvPr id="3" name="Content Placeholder 2">
            <a:extLst>
              <a:ext uri="{FF2B5EF4-FFF2-40B4-BE49-F238E27FC236}">
                <a16:creationId xmlns:a16="http://schemas.microsoft.com/office/drawing/2014/main" id="{B5802570-FA1E-1E48-8C33-AE7AB1AF876F}"/>
              </a:ext>
            </a:extLst>
          </p:cNvPr>
          <p:cNvSpPr>
            <a:spLocks noGrp="1"/>
          </p:cNvSpPr>
          <p:nvPr>
            <p:ph idx="1"/>
          </p:nvPr>
        </p:nvSpPr>
        <p:spPr>
          <a:xfrm>
            <a:off x="1285240" y="2969469"/>
            <a:ext cx="8074815" cy="2800395"/>
          </a:xfrm>
        </p:spPr>
        <p:txBody>
          <a:bodyPr anchor="t">
            <a:normAutofit/>
          </a:bodyPr>
          <a:lstStyle/>
          <a:p>
            <a:r>
              <a:rPr lang="en-US" sz="2200" dirty="0"/>
              <a:t>The Charleston music scene today is vibrant, cosmopolitan, and diverse </a:t>
            </a:r>
          </a:p>
          <a:p>
            <a:endParaRPr lang="en-US" sz="2200" dirty="0"/>
          </a:p>
          <a:p>
            <a:r>
              <a:rPr lang="en-US" sz="2200" dirty="0"/>
              <a:t>It is centered around three main hubs: </a:t>
            </a:r>
          </a:p>
          <a:p>
            <a:pPr lvl="1"/>
            <a:r>
              <a:rPr lang="en-US" sz="2200" dirty="0"/>
              <a:t>Jazz</a:t>
            </a:r>
          </a:p>
          <a:p>
            <a:pPr lvl="1"/>
            <a:r>
              <a:rPr lang="en-US" sz="2200" dirty="0"/>
              <a:t>Traditional European-style Classical  music</a:t>
            </a:r>
          </a:p>
          <a:p>
            <a:pPr lvl="1"/>
            <a:r>
              <a:rPr lang="en-US" sz="2200" dirty="0"/>
              <a:t>Folk Music</a:t>
            </a:r>
          </a:p>
          <a:p>
            <a:endParaRPr lang="en-US" sz="2200" dirty="0"/>
          </a:p>
        </p:txBody>
      </p:sp>
    </p:spTree>
    <p:extLst>
      <p:ext uri="{BB962C8B-B14F-4D97-AF65-F5344CB8AC3E}">
        <p14:creationId xmlns:p14="http://schemas.microsoft.com/office/powerpoint/2010/main" val="1246710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95D711-2AC3-3249-8B05-10072CE1D571}"/>
              </a:ext>
            </a:extLst>
          </p:cNvPr>
          <p:cNvSpPr>
            <a:spLocks noGrp="1"/>
          </p:cNvSpPr>
          <p:nvPr>
            <p:ph type="title"/>
          </p:nvPr>
        </p:nvSpPr>
        <p:spPr>
          <a:xfrm>
            <a:off x="589560" y="856180"/>
            <a:ext cx="4560584" cy="1128068"/>
          </a:xfrm>
        </p:spPr>
        <p:txBody>
          <a:bodyPr anchor="ctr">
            <a:normAutofit/>
          </a:bodyPr>
          <a:lstStyle/>
          <a:p>
            <a:r>
              <a:rPr lang="en-US" sz="3700"/>
              <a:t>Gershwin &amp; Charleston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2B7C7F-2295-0B40-8546-7DD92E0899D0}"/>
              </a:ext>
            </a:extLst>
          </p:cNvPr>
          <p:cNvSpPr>
            <a:spLocks noGrp="1"/>
          </p:cNvSpPr>
          <p:nvPr>
            <p:ph idx="1"/>
          </p:nvPr>
        </p:nvSpPr>
        <p:spPr>
          <a:xfrm>
            <a:off x="590719" y="2330505"/>
            <a:ext cx="4559425" cy="3979585"/>
          </a:xfrm>
        </p:spPr>
        <p:txBody>
          <a:bodyPr anchor="ctr">
            <a:normAutofit/>
          </a:bodyPr>
          <a:lstStyle/>
          <a:p>
            <a:pPr marL="0" indent="0">
              <a:buNone/>
            </a:pPr>
            <a:r>
              <a:rPr lang="en-US" sz="1400" dirty="0"/>
              <a:t>“Composer George Gershwin’s contribution to the American scene is significant beyond his music itself in that he was able to reconcile the two points of view and achieve popular music in the large traditional forms.” – Gilbert Chase</a:t>
            </a:r>
          </a:p>
          <a:p>
            <a:endParaRPr lang="en-US" sz="1400" dirty="0"/>
          </a:p>
          <a:p>
            <a:r>
              <a:rPr lang="en-US" sz="1400" dirty="0"/>
              <a:t>1924 – </a:t>
            </a:r>
            <a:r>
              <a:rPr lang="en-US" sz="1400" i="1" dirty="0"/>
              <a:t>Rhapsody in Blue</a:t>
            </a:r>
          </a:p>
          <a:p>
            <a:pPr lvl="1"/>
            <a:r>
              <a:rPr lang="en-US" sz="1400" dirty="0">
                <a:hlinkClick r:id="rId2"/>
              </a:rPr>
              <a:t>Opening clarinet glissando </a:t>
            </a:r>
            <a:r>
              <a:rPr lang="en-US" sz="1400" dirty="0"/>
              <a:t>– Charleston jazz, Gullah, Jenkins Orphanage roots</a:t>
            </a:r>
          </a:p>
          <a:p>
            <a:pPr lvl="2"/>
            <a:r>
              <a:rPr lang="en-US" sz="1400" dirty="0"/>
              <a:t>Clarinetist Ross Gorman was a virtuoso jazz/ragtime player </a:t>
            </a:r>
            <a:r>
              <a:rPr lang="en-US" sz="1400" dirty="0">
                <a:hlinkClick r:id="rId3"/>
              </a:rPr>
              <a:t>with a sense of humor</a:t>
            </a:r>
            <a:r>
              <a:rPr lang="en-US" sz="1400" dirty="0"/>
              <a:t>. </a:t>
            </a:r>
          </a:p>
          <a:p>
            <a:endParaRPr lang="en-US" sz="1400" i="1" dirty="0"/>
          </a:p>
          <a:p>
            <a:r>
              <a:rPr lang="en-US" sz="1400" dirty="0"/>
              <a:t>1926 – Concerto in F for piano &amp; orchestra</a:t>
            </a:r>
          </a:p>
          <a:p>
            <a:pPr lvl="1"/>
            <a:r>
              <a:rPr lang="en-US" sz="1400" dirty="0"/>
              <a:t>First movement features “Charleston” rhythms </a:t>
            </a:r>
          </a:p>
          <a:p>
            <a:pPr lvl="2"/>
            <a:r>
              <a:rPr lang="en-US" sz="1400" dirty="0"/>
              <a:t>Gershwin heavily inspired by James P. Johnson and his music</a:t>
            </a:r>
          </a:p>
          <a:p>
            <a:pPr marL="0" indent="0">
              <a:buNone/>
            </a:pPr>
            <a:endParaRPr lang="en-US" sz="14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10;&#10;Description automatically generated with low confidence">
            <a:extLst>
              <a:ext uri="{FF2B5EF4-FFF2-40B4-BE49-F238E27FC236}">
                <a16:creationId xmlns:a16="http://schemas.microsoft.com/office/drawing/2014/main" id="{C4B3A9A4-790D-9B4D-9497-3AB5360FEC79}"/>
              </a:ext>
            </a:extLst>
          </p:cNvPr>
          <p:cNvPicPr>
            <a:picLocks noChangeAspect="1"/>
          </p:cNvPicPr>
          <p:nvPr/>
        </p:nvPicPr>
        <p:blipFill rotWithShape="1">
          <a:blip r:embed="rId4"/>
          <a:srcRect r="4" b="3065"/>
          <a:stretch/>
        </p:blipFill>
        <p:spPr>
          <a:xfrm>
            <a:off x="5977788" y="799352"/>
            <a:ext cx="5425410" cy="5259296"/>
          </a:xfrm>
          <a:prstGeom prst="rect">
            <a:avLst/>
          </a:prstGeom>
        </p:spPr>
      </p:pic>
    </p:spTree>
    <p:extLst>
      <p:ext uri="{BB962C8B-B14F-4D97-AF65-F5344CB8AC3E}">
        <p14:creationId xmlns:p14="http://schemas.microsoft.com/office/powerpoint/2010/main" val="1774234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older&#10;&#10;Description automatically generated">
            <a:extLst>
              <a:ext uri="{FF2B5EF4-FFF2-40B4-BE49-F238E27FC236}">
                <a16:creationId xmlns:a16="http://schemas.microsoft.com/office/drawing/2014/main" id="{010D7743-C20E-CD44-B916-4888E215DAC6}"/>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7730F6F-797B-944B-AE8F-77767921177F}"/>
              </a:ext>
            </a:extLst>
          </p:cNvPr>
          <p:cNvSpPr>
            <a:spLocks noGrp="1"/>
          </p:cNvSpPr>
          <p:nvPr>
            <p:ph type="title"/>
          </p:nvPr>
        </p:nvSpPr>
        <p:spPr>
          <a:xfrm>
            <a:off x="838200" y="365125"/>
            <a:ext cx="10515600" cy="1325563"/>
          </a:xfrm>
        </p:spPr>
        <p:txBody>
          <a:bodyPr>
            <a:normAutofit/>
          </a:bodyPr>
          <a:lstStyle/>
          <a:p>
            <a:r>
              <a:rPr lang="en-US" i="1">
                <a:solidFill>
                  <a:srgbClr val="FFFFFF"/>
                </a:solidFill>
                <a:hlinkClick r:id="rId4"/>
              </a:rPr>
              <a:t>Porgy &amp; Bess </a:t>
            </a:r>
            <a:r>
              <a:rPr lang="en-US" i="1">
                <a:solidFill>
                  <a:srgbClr val="FFFFFF"/>
                </a:solidFill>
              </a:rPr>
              <a:t>(folk opera) </a:t>
            </a:r>
            <a:r>
              <a:rPr lang="en-US">
                <a:solidFill>
                  <a:srgbClr val="FFFFFF"/>
                </a:solidFill>
              </a:rPr>
              <a:t>- 1935</a:t>
            </a:r>
          </a:p>
        </p:txBody>
      </p:sp>
      <p:sp>
        <p:nvSpPr>
          <p:cNvPr id="3" name="Content Placeholder 2">
            <a:extLst>
              <a:ext uri="{FF2B5EF4-FFF2-40B4-BE49-F238E27FC236}">
                <a16:creationId xmlns:a16="http://schemas.microsoft.com/office/drawing/2014/main" id="{794BADDA-0D86-914D-BD08-9570E2958E88}"/>
              </a:ext>
            </a:extLst>
          </p:cNvPr>
          <p:cNvSpPr>
            <a:spLocks noGrp="1"/>
          </p:cNvSpPr>
          <p:nvPr>
            <p:ph idx="1"/>
          </p:nvPr>
        </p:nvSpPr>
        <p:spPr>
          <a:xfrm>
            <a:off x="838200" y="1825625"/>
            <a:ext cx="10515600" cy="4351338"/>
          </a:xfrm>
        </p:spPr>
        <p:txBody>
          <a:bodyPr>
            <a:normAutofit/>
          </a:bodyPr>
          <a:lstStyle/>
          <a:p>
            <a:r>
              <a:rPr lang="en-US" sz="2400" dirty="0">
                <a:solidFill>
                  <a:srgbClr val="FFFFFF"/>
                </a:solidFill>
              </a:rPr>
              <a:t>1925 - DuBose Heyward writes a novel about a crippled street beggar from Charleston, S.C. </a:t>
            </a:r>
          </a:p>
          <a:p>
            <a:pPr lvl="1"/>
            <a:r>
              <a:rPr lang="en-US" dirty="0">
                <a:solidFill>
                  <a:srgbClr val="FFFFFF"/>
                </a:solidFill>
              </a:rPr>
              <a:t>Heyward features Gullah language and culture as a main element of the story</a:t>
            </a:r>
          </a:p>
          <a:p>
            <a:pPr lvl="1"/>
            <a:r>
              <a:rPr lang="en-US" dirty="0">
                <a:solidFill>
                  <a:srgbClr val="FFFFFF"/>
                </a:solidFill>
              </a:rPr>
              <a:t>Developed into a play of the same name in 1927</a:t>
            </a:r>
          </a:p>
          <a:p>
            <a:pPr lvl="2"/>
            <a:r>
              <a:rPr lang="en-US" sz="2400" dirty="0">
                <a:solidFill>
                  <a:srgbClr val="FFFFFF"/>
                </a:solidFill>
              </a:rPr>
              <a:t>The </a:t>
            </a:r>
            <a:r>
              <a:rPr lang="en-US" sz="2400" b="1" dirty="0">
                <a:solidFill>
                  <a:srgbClr val="FFFFFF"/>
                </a:solidFill>
              </a:rPr>
              <a:t>Jenkins Orphanage Band </a:t>
            </a:r>
            <a:r>
              <a:rPr lang="en-US" sz="2400" dirty="0">
                <a:solidFill>
                  <a:srgbClr val="FFFFFF"/>
                </a:solidFill>
              </a:rPr>
              <a:t>featured prominently in the novel, and played for the entire duration of the Broadway run of </a:t>
            </a:r>
            <a:r>
              <a:rPr lang="en-US" sz="2400" i="1" dirty="0">
                <a:solidFill>
                  <a:srgbClr val="FFFFFF"/>
                </a:solidFill>
              </a:rPr>
              <a:t>Porgy</a:t>
            </a:r>
            <a:endParaRPr lang="en-US" sz="2400" dirty="0">
              <a:solidFill>
                <a:srgbClr val="FFFFFF"/>
              </a:solidFill>
            </a:endParaRPr>
          </a:p>
          <a:p>
            <a:r>
              <a:rPr lang="en-US" sz="2400" dirty="0">
                <a:solidFill>
                  <a:srgbClr val="FFFFFF"/>
                </a:solidFill>
              </a:rPr>
              <a:t>Gershwin reads the novel in 1926, and sees the play in 1929</a:t>
            </a:r>
          </a:p>
          <a:p>
            <a:pPr lvl="1"/>
            <a:r>
              <a:rPr lang="en-US" dirty="0">
                <a:solidFill>
                  <a:srgbClr val="FFFFFF"/>
                </a:solidFill>
              </a:rPr>
              <a:t>Proposes an operatic collaboration to Heyward in 1933</a:t>
            </a:r>
          </a:p>
          <a:p>
            <a:r>
              <a:rPr lang="en-US" sz="2400" dirty="0">
                <a:solidFill>
                  <a:srgbClr val="FFFFFF"/>
                </a:solidFill>
              </a:rPr>
              <a:t>1934 – Gershwin and Heyward visit South Carolina</a:t>
            </a:r>
          </a:p>
          <a:p>
            <a:pPr lvl="1"/>
            <a:r>
              <a:rPr lang="en-US" dirty="0">
                <a:solidFill>
                  <a:srgbClr val="FFFFFF"/>
                </a:solidFill>
              </a:rPr>
              <a:t>Stays on Folly Beach, attends Gullah services and lives in their culture, and takes note of native Charleston street music and the cries of the vendors with their unique melodic inflections</a:t>
            </a:r>
          </a:p>
          <a:p>
            <a:pPr lvl="2"/>
            <a:endParaRPr lang="en-US" sz="1500" dirty="0">
              <a:solidFill>
                <a:srgbClr val="FFFFFF"/>
              </a:solidFill>
            </a:endParaRPr>
          </a:p>
        </p:txBody>
      </p:sp>
    </p:spTree>
    <p:extLst>
      <p:ext uri="{BB962C8B-B14F-4D97-AF65-F5344CB8AC3E}">
        <p14:creationId xmlns:p14="http://schemas.microsoft.com/office/powerpoint/2010/main" val="21852332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on a stage with a crowd watching&#10;&#10;Description automatically generated with low confidence">
            <a:extLst>
              <a:ext uri="{FF2B5EF4-FFF2-40B4-BE49-F238E27FC236}">
                <a16:creationId xmlns:a16="http://schemas.microsoft.com/office/drawing/2014/main" id="{30855C2A-B3C1-E046-9D6E-B69AD5EAC459}"/>
              </a:ext>
            </a:extLst>
          </p:cNvPr>
          <p:cNvPicPr>
            <a:picLocks noChangeAspect="1"/>
          </p:cNvPicPr>
          <p:nvPr/>
        </p:nvPicPr>
        <p:blipFill rotWithShape="1">
          <a:blip r:embed="rId3">
            <a:alphaModFix amt="50000"/>
          </a:blip>
          <a:srcRect r="6221" b="-1"/>
          <a:stretch/>
        </p:blipFill>
        <p:spPr>
          <a:xfrm>
            <a:off x="20" y="1"/>
            <a:ext cx="12191980" cy="6857999"/>
          </a:xfrm>
          <a:prstGeom prst="rect">
            <a:avLst/>
          </a:prstGeom>
        </p:spPr>
      </p:pic>
      <p:sp>
        <p:nvSpPr>
          <p:cNvPr id="2" name="Title 1">
            <a:extLst>
              <a:ext uri="{FF2B5EF4-FFF2-40B4-BE49-F238E27FC236}">
                <a16:creationId xmlns:a16="http://schemas.microsoft.com/office/drawing/2014/main" id="{781BF11C-FA1D-6F4A-9126-5D738B20F57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Tying it all together (today)</a:t>
            </a:r>
          </a:p>
        </p:txBody>
      </p:sp>
      <p:sp>
        <p:nvSpPr>
          <p:cNvPr id="3" name="Text Placeholder 2">
            <a:extLst>
              <a:ext uri="{FF2B5EF4-FFF2-40B4-BE49-F238E27FC236}">
                <a16:creationId xmlns:a16="http://schemas.microsoft.com/office/drawing/2014/main" id="{7C0E9561-B7F5-A64F-BA18-49A9AD347497}"/>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64065809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6A0F7D4-FCC5-D54A-88A3-43CDE773F235}"/>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Folk Music &amp; Jazz </a:t>
            </a:r>
          </a:p>
        </p:txBody>
      </p:sp>
      <p:sp>
        <p:nvSpPr>
          <p:cNvPr id="3" name="Content Placeholder 2">
            <a:extLst>
              <a:ext uri="{FF2B5EF4-FFF2-40B4-BE49-F238E27FC236}">
                <a16:creationId xmlns:a16="http://schemas.microsoft.com/office/drawing/2014/main" id="{2687304A-4CE3-8348-AF21-542D90D017A9}"/>
              </a:ext>
            </a:extLst>
          </p:cNvPr>
          <p:cNvSpPr>
            <a:spLocks noGrp="1"/>
          </p:cNvSpPr>
          <p:nvPr>
            <p:ph idx="1"/>
          </p:nvPr>
        </p:nvSpPr>
        <p:spPr>
          <a:xfrm>
            <a:off x="1424904" y="2494450"/>
            <a:ext cx="4053545" cy="4134950"/>
          </a:xfrm>
        </p:spPr>
        <p:txBody>
          <a:bodyPr>
            <a:normAutofit/>
          </a:bodyPr>
          <a:lstStyle/>
          <a:p>
            <a:r>
              <a:rPr lang="en-US" sz="1300" dirty="0"/>
              <a:t>Gullah &amp; Folk Music Traditions: Alive &amp; Well</a:t>
            </a:r>
          </a:p>
          <a:p>
            <a:pPr lvl="1"/>
            <a:r>
              <a:rPr lang="en-US" sz="1300" dirty="0"/>
              <a:t>Folk music survives today, and has prominent examples: </a:t>
            </a:r>
          </a:p>
          <a:p>
            <a:pPr lvl="2"/>
            <a:r>
              <a:rPr lang="en-US" sz="1300" dirty="0"/>
              <a:t>“Kum-Ba-Yah”</a:t>
            </a:r>
          </a:p>
          <a:p>
            <a:pPr lvl="2"/>
            <a:r>
              <a:rPr lang="en-US" sz="1300" dirty="0"/>
              <a:t>“Michael Row the Boat Ashore”</a:t>
            </a:r>
          </a:p>
          <a:p>
            <a:pPr lvl="1"/>
            <a:r>
              <a:rPr lang="en-US" sz="1300" dirty="0">
                <a:hlinkClick r:id="rId2"/>
              </a:rPr>
              <a:t>Ranky Tanky</a:t>
            </a:r>
            <a:r>
              <a:rPr lang="en-US" sz="1300" dirty="0"/>
              <a:t> – keeping native traditions alive</a:t>
            </a:r>
          </a:p>
          <a:p>
            <a:pPr lvl="1"/>
            <a:r>
              <a:rPr lang="en-US" sz="1300" dirty="0"/>
              <a:t>Country, bluegrass and folk music vital elements of the Charleston music scene	</a:t>
            </a:r>
          </a:p>
          <a:p>
            <a:pPr lvl="2"/>
            <a:r>
              <a:rPr lang="en-US" sz="900" dirty="0"/>
              <a:t>Darius Rucker </a:t>
            </a:r>
          </a:p>
          <a:p>
            <a:r>
              <a:rPr lang="en-US" sz="1300" dirty="0"/>
              <a:t>Jazz:  </a:t>
            </a:r>
          </a:p>
          <a:p>
            <a:pPr lvl="1"/>
            <a:r>
              <a:rPr lang="en-US" sz="1300" dirty="0"/>
              <a:t>Charleston Jazz Orchestra – founded 2008</a:t>
            </a:r>
          </a:p>
          <a:p>
            <a:pPr lvl="2"/>
            <a:r>
              <a:rPr lang="en-US" sz="900" dirty="0"/>
              <a:t>Part of Charleston Jazz with co-founder Jack McCray</a:t>
            </a:r>
          </a:p>
          <a:p>
            <a:pPr lvl="1"/>
            <a:r>
              <a:rPr lang="en-US" sz="1300" dirty="0"/>
              <a:t>Joe Clark Big Band (at Forte Jazz Lounge)</a:t>
            </a:r>
          </a:p>
          <a:p>
            <a:pPr lvl="1"/>
            <a:r>
              <a:rPr lang="en-US" sz="1300" dirty="0"/>
              <a:t>Jazz studies: </a:t>
            </a:r>
          </a:p>
          <a:p>
            <a:pPr lvl="2"/>
            <a:r>
              <a:rPr lang="en-US" sz="1300" dirty="0"/>
              <a:t>College of Charleston</a:t>
            </a:r>
          </a:p>
          <a:p>
            <a:pPr lvl="2"/>
            <a:r>
              <a:rPr lang="en-US" sz="1300" dirty="0"/>
              <a:t>Charleston Jazz Initiative</a:t>
            </a:r>
          </a:p>
          <a:p>
            <a:pPr lvl="2"/>
            <a:r>
              <a:rPr lang="en-US" sz="1300" dirty="0"/>
              <a:t>Avery Research Center </a:t>
            </a:r>
          </a:p>
        </p:txBody>
      </p:sp>
      <p:pic>
        <p:nvPicPr>
          <p:cNvPr id="5" name="Picture 4" descr="A group of people posing for a photo&#10;&#10;Description automatically generated">
            <a:extLst>
              <a:ext uri="{FF2B5EF4-FFF2-40B4-BE49-F238E27FC236}">
                <a16:creationId xmlns:a16="http://schemas.microsoft.com/office/drawing/2014/main" id="{DA7DFD54-A091-274A-8CC4-8BB036FC293A}"/>
              </a:ext>
            </a:extLst>
          </p:cNvPr>
          <p:cNvPicPr>
            <a:picLocks noChangeAspect="1"/>
          </p:cNvPicPr>
          <p:nvPr/>
        </p:nvPicPr>
        <p:blipFill rotWithShape="1">
          <a:blip r:embed="rId3"/>
          <a:srcRect l="2453" r="7587"/>
          <a:stretch/>
        </p:blipFill>
        <p:spPr>
          <a:xfrm>
            <a:off x="6098892" y="2492376"/>
            <a:ext cx="4802404" cy="3563372"/>
          </a:xfrm>
          <a:prstGeom prst="rect">
            <a:avLst/>
          </a:prstGeom>
        </p:spPr>
      </p:pic>
    </p:spTree>
    <p:extLst>
      <p:ext uri="{BB962C8B-B14F-4D97-AF65-F5344CB8AC3E}">
        <p14:creationId xmlns:p14="http://schemas.microsoft.com/office/powerpoint/2010/main" val="53488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919799-BB14-9F40-A2E4-363731B66610}"/>
              </a:ext>
            </a:extLst>
          </p:cNvPr>
          <p:cNvSpPr>
            <a:spLocks noGrp="1"/>
          </p:cNvSpPr>
          <p:nvPr>
            <p:ph type="title"/>
          </p:nvPr>
        </p:nvSpPr>
        <p:spPr>
          <a:xfrm>
            <a:off x="589560" y="856180"/>
            <a:ext cx="4560584" cy="1128068"/>
          </a:xfrm>
        </p:spPr>
        <p:txBody>
          <a:bodyPr anchor="ctr">
            <a:normAutofit/>
          </a:bodyPr>
          <a:lstStyle/>
          <a:p>
            <a:r>
              <a:rPr lang="en-US" sz="3700"/>
              <a:t>Vibrant, Diverse, Alive</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503298-2B26-AE41-9B35-A2CF0FA84F54}"/>
              </a:ext>
            </a:extLst>
          </p:cNvPr>
          <p:cNvSpPr>
            <a:spLocks noGrp="1"/>
          </p:cNvSpPr>
          <p:nvPr>
            <p:ph idx="1"/>
          </p:nvPr>
        </p:nvSpPr>
        <p:spPr>
          <a:xfrm>
            <a:off x="590719" y="2330505"/>
            <a:ext cx="4559425" cy="3979585"/>
          </a:xfrm>
        </p:spPr>
        <p:txBody>
          <a:bodyPr anchor="ctr">
            <a:normAutofit/>
          </a:bodyPr>
          <a:lstStyle/>
          <a:p>
            <a:r>
              <a:rPr lang="en-US" sz="1400" b="1" dirty="0"/>
              <a:t>Spoleto Festival </a:t>
            </a:r>
            <a:r>
              <a:rPr lang="en-US" sz="1400" dirty="0"/>
              <a:t>– created 1977 by Gian Carlo Menotti</a:t>
            </a:r>
          </a:p>
          <a:p>
            <a:pPr lvl="1"/>
            <a:r>
              <a:rPr lang="en-US" sz="1400" dirty="0"/>
              <a:t>“It will be…a unique and fertile ground for the young, and a diversified home for the masters”</a:t>
            </a:r>
          </a:p>
          <a:p>
            <a:pPr lvl="1"/>
            <a:r>
              <a:rPr lang="en-US" sz="1400" dirty="0"/>
              <a:t>Counterpart of “Festival of Two Worlds” in Italy </a:t>
            </a:r>
          </a:p>
          <a:p>
            <a:pPr lvl="1"/>
            <a:r>
              <a:rPr lang="en-US" sz="1400" b="1" i="1" dirty="0"/>
              <a:t>Flora</a:t>
            </a:r>
            <a:r>
              <a:rPr lang="en-US" sz="1400" dirty="0"/>
              <a:t> (opera) – re-created in 2010 by composer Neely Bruce to mark the renovation of the Dock St. Theater</a:t>
            </a:r>
          </a:p>
          <a:p>
            <a:endParaRPr lang="en-US" sz="1400" dirty="0"/>
          </a:p>
          <a:p>
            <a:r>
              <a:rPr lang="en-US" sz="1400" b="1" dirty="0"/>
              <a:t>Opera: </a:t>
            </a:r>
          </a:p>
          <a:p>
            <a:pPr lvl="1"/>
            <a:r>
              <a:rPr lang="en-US" sz="1400" dirty="0"/>
              <a:t>New ventures: </a:t>
            </a:r>
          </a:p>
          <a:p>
            <a:pPr lvl="2"/>
            <a:r>
              <a:rPr lang="en-US" sz="1400" dirty="0"/>
              <a:t>Charleston Opera Theater (2020)</a:t>
            </a:r>
          </a:p>
          <a:p>
            <a:pPr lvl="2"/>
            <a:r>
              <a:rPr lang="en-US" sz="1400" dirty="0"/>
              <a:t>Holy City Arts &amp; Lyric Opera (2020)</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laying instruments on a balcony&#10;&#10;Description automatically generated with medium confidence">
            <a:extLst>
              <a:ext uri="{FF2B5EF4-FFF2-40B4-BE49-F238E27FC236}">
                <a16:creationId xmlns:a16="http://schemas.microsoft.com/office/drawing/2014/main" id="{627C3EC8-F64C-1440-B824-5D5CA9622B13}"/>
              </a:ext>
            </a:extLst>
          </p:cNvPr>
          <p:cNvPicPr>
            <a:picLocks noChangeAspect="1"/>
          </p:cNvPicPr>
          <p:nvPr/>
        </p:nvPicPr>
        <p:blipFill rotWithShape="1">
          <a:blip r:embed="rId2"/>
          <a:srcRect l="12407" r="5584" b="2"/>
          <a:stretch/>
        </p:blipFill>
        <p:spPr>
          <a:xfrm>
            <a:off x="5977788" y="799352"/>
            <a:ext cx="5425410" cy="5259296"/>
          </a:xfrm>
          <a:prstGeom prst="rect">
            <a:avLst/>
          </a:prstGeom>
        </p:spPr>
      </p:pic>
    </p:spTree>
    <p:extLst>
      <p:ext uri="{BB962C8B-B14F-4D97-AF65-F5344CB8AC3E}">
        <p14:creationId xmlns:p14="http://schemas.microsoft.com/office/powerpoint/2010/main" val="882942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hall, several&#10;&#10;Description automatically generated">
            <a:extLst>
              <a:ext uri="{FF2B5EF4-FFF2-40B4-BE49-F238E27FC236}">
                <a16:creationId xmlns:a16="http://schemas.microsoft.com/office/drawing/2014/main" id="{A0899228-A0DB-1345-92C5-06F7B01EEA75}"/>
              </a:ext>
            </a:extLst>
          </p:cNvPr>
          <p:cNvPicPr>
            <a:picLocks noChangeAspect="1"/>
          </p:cNvPicPr>
          <p:nvPr/>
        </p:nvPicPr>
        <p:blipFill rotWithShape="1">
          <a:blip r:embed="rId2"/>
          <a:srcRect t="11765"/>
          <a:stretch/>
        </p:blipFill>
        <p:spPr>
          <a:xfrm>
            <a:off x="-1" y="10"/>
            <a:ext cx="12192000" cy="6857990"/>
          </a:xfrm>
          <a:prstGeom prst="rect">
            <a:avLst/>
          </a:prstGeom>
        </p:spPr>
      </p:pic>
      <p:sp>
        <p:nvSpPr>
          <p:cNvPr id="1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F79E4E6-D65B-B74A-BEF3-9295624B00E6}"/>
              </a:ext>
            </a:extLst>
          </p:cNvPr>
          <p:cNvSpPr>
            <a:spLocks noGrp="1"/>
          </p:cNvSpPr>
          <p:nvPr>
            <p:ph type="title"/>
          </p:nvPr>
        </p:nvSpPr>
        <p:spPr>
          <a:xfrm>
            <a:off x="709448" y="1913950"/>
            <a:ext cx="4204137" cy="1342754"/>
          </a:xfrm>
        </p:spPr>
        <p:txBody>
          <a:bodyPr>
            <a:normAutofit/>
          </a:bodyPr>
          <a:lstStyle/>
          <a:p>
            <a:pPr algn="ctr"/>
            <a:r>
              <a:rPr lang="en-US" sz="3600"/>
              <a:t>Orchestras &amp; Ensembles</a:t>
            </a:r>
          </a:p>
        </p:txBody>
      </p:sp>
      <p:cxnSp>
        <p:nvCxnSpPr>
          <p:cNvPr id="20"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515B72-6618-3D47-9E50-457BD89F9812}"/>
              </a:ext>
            </a:extLst>
          </p:cNvPr>
          <p:cNvSpPr>
            <a:spLocks noGrp="1"/>
          </p:cNvSpPr>
          <p:nvPr>
            <p:ph idx="1"/>
          </p:nvPr>
        </p:nvSpPr>
        <p:spPr>
          <a:xfrm>
            <a:off x="525516" y="3417573"/>
            <a:ext cx="4593021" cy="2619839"/>
          </a:xfrm>
        </p:spPr>
        <p:txBody>
          <a:bodyPr anchor="ctr">
            <a:normAutofit/>
          </a:bodyPr>
          <a:lstStyle/>
          <a:p>
            <a:pPr marL="457200" lvl="1" indent="0">
              <a:buNone/>
            </a:pPr>
            <a:endParaRPr lang="en-US" sz="1100"/>
          </a:p>
          <a:p>
            <a:r>
              <a:rPr lang="en-US" sz="1100"/>
              <a:t>Orchestral and European fine music tradition continues</a:t>
            </a:r>
          </a:p>
          <a:p>
            <a:pPr lvl="1"/>
            <a:r>
              <a:rPr lang="en-US" sz="1100"/>
              <a:t>Charleston Symphony – founded 1936 </a:t>
            </a:r>
          </a:p>
          <a:p>
            <a:pPr lvl="2"/>
            <a:r>
              <a:rPr lang="en-US" sz="1100"/>
              <a:t>Today, the leading classical ensemble in Charleston with a 24-musician core – similar to its roots </a:t>
            </a:r>
          </a:p>
          <a:p>
            <a:pPr lvl="1"/>
            <a:r>
              <a:rPr lang="en-US" sz="1100"/>
              <a:t>Summerville Orchestra &amp; Mt. Pleasant Symphony </a:t>
            </a:r>
          </a:p>
          <a:p>
            <a:pPr lvl="2"/>
            <a:r>
              <a:rPr lang="en-US" sz="1100"/>
              <a:t>Continue the tradition of professional/amateur Charleston - ensemble tradition </a:t>
            </a:r>
          </a:p>
          <a:p>
            <a:pPr lvl="2"/>
            <a:endParaRPr lang="en-US" sz="1100"/>
          </a:p>
          <a:p>
            <a:r>
              <a:rPr lang="en-US" sz="1100"/>
              <a:t>Chamber Music Charleston</a:t>
            </a:r>
          </a:p>
          <a:p>
            <a:pPr lvl="1"/>
            <a:r>
              <a:rPr lang="en-US" sz="1100"/>
              <a:t>Continues a tradition of chamber music that thrived in the 1920s, when salon music was the rage in Charleston</a:t>
            </a:r>
          </a:p>
          <a:p>
            <a:endParaRPr lang="en-US" sz="1100"/>
          </a:p>
        </p:txBody>
      </p:sp>
    </p:spTree>
    <p:extLst>
      <p:ext uri="{BB962C8B-B14F-4D97-AF65-F5344CB8AC3E}">
        <p14:creationId xmlns:p14="http://schemas.microsoft.com/office/powerpoint/2010/main" val="1217293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AC029B-5592-6B49-AA72-50488D6014C2}"/>
              </a:ext>
            </a:extLst>
          </p:cNvPr>
          <p:cNvPicPr>
            <a:picLocks noChangeAspect="1"/>
          </p:cNvPicPr>
          <p:nvPr/>
        </p:nvPicPr>
        <p:blipFill rotWithShape="1">
          <a:blip r:embed="rId2"/>
          <a:src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D6F624-0822-0F4D-BD3F-5ABFB59EB637}"/>
              </a:ext>
            </a:extLst>
          </p:cNvPr>
          <p:cNvSpPr>
            <a:spLocks noGrp="1"/>
          </p:cNvSpPr>
          <p:nvPr>
            <p:ph type="title"/>
          </p:nvPr>
        </p:nvSpPr>
        <p:spPr>
          <a:xfrm>
            <a:off x="1097280" y="325550"/>
            <a:ext cx="10058400" cy="2589100"/>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To sum up: </a:t>
            </a:r>
          </a:p>
        </p:txBody>
      </p:sp>
      <p:sp>
        <p:nvSpPr>
          <p:cNvPr id="3" name="Text Placeholder 2">
            <a:extLst>
              <a:ext uri="{FF2B5EF4-FFF2-40B4-BE49-F238E27FC236}">
                <a16:creationId xmlns:a16="http://schemas.microsoft.com/office/drawing/2014/main" id="{3051117A-51BB-5743-A46D-18C368660C9D}"/>
              </a:ext>
            </a:extLst>
          </p:cNvPr>
          <p:cNvSpPr>
            <a:spLocks noGrp="1"/>
          </p:cNvSpPr>
          <p:nvPr>
            <p:ph type="body" idx="1"/>
          </p:nvPr>
        </p:nvSpPr>
        <p:spPr>
          <a:xfrm>
            <a:off x="1100051" y="3429001"/>
            <a:ext cx="10058400" cy="1925750"/>
          </a:xfrm>
          <a:effectLst>
            <a:outerShdw blurRad="50800" dist="38100" dir="2700000" algn="tl" rotWithShape="0">
              <a:prstClr val="black">
                <a:alpha val="40000"/>
              </a:prstClr>
            </a:outerShdw>
          </a:effectLst>
        </p:spPr>
        <p:txBody>
          <a:bodyPr vert="horz" lIns="91440" tIns="45720" rIns="91440" bIns="45720" rtlCol="0">
            <a:noAutofit/>
          </a:bodyPr>
          <a:lstStyle/>
          <a:p>
            <a:pPr algn="ctr"/>
            <a:r>
              <a:rPr lang="en-US" dirty="0">
                <a:solidFill>
                  <a:srgbClr val="FFFFFF"/>
                </a:solidFill>
              </a:rPr>
              <a:t>Charleston music today, is very much Charleston music of old</a:t>
            </a:r>
          </a:p>
          <a:p>
            <a:pPr algn="ctr"/>
            <a:endParaRPr lang="en-US" dirty="0">
              <a:solidFill>
                <a:srgbClr val="FFFFFF"/>
              </a:solidFill>
            </a:endParaRPr>
          </a:p>
          <a:p>
            <a:pPr algn="ctr"/>
            <a:r>
              <a:rPr lang="en-US" dirty="0">
                <a:solidFill>
                  <a:srgbClr val="FFFFFF"/>
                </a:solidFill>
              </a:rPr>
              <a:t>Our past has greatly shaped and influenced our current musical climate</a:t>
            </a:r>
          </a:p>
          <a:p>
            <a:pPr algn="ctr"/>
            <a:endParaRPr lang="en-US" dirty="0">
              <a:solidFill>
                <a:srgbClr val="FFFFFF"/>
              </a:solidFill>
            </a:endParaRPr>
          </a:p>
          <a:p>
            <a:pPr algn="ctr"/>
            <a:r>
              <a:rPr lang="en-US" dirty="0">
                <a:solidFill>
                  <a:srgbClr val="FFFFFF"/>
                </a:solidFill>
              </a:rPr>
              <a:t>Everyday, respect is paid to the musical tradition that began in the 18</a:t>
            </a:r>
            <a:r>
              <a:rPr lang="en-US" baseline="30000" dirty="0">
                <a:solidFill>
                  <a:srgbClr val="FFFFFF"/>
                </a:solidFill>
              </a:rPr>
              <a:t>th</a:t>
            </a:r>
            <a:r>
              <a:rPr lang="en-US" dirty="0">
                <a:solidFill>
                  <a:srgbClr val="FFFFFF"/>
                </a:solidFill>
              </a:rPr>
              <a:t> century</a:t>
            </a:r>
          </a:p>
        </p:txBody>
      </p:sp>
    </p:spTree>
    <p:extLst>
      <p:ext uri="{BB962C8B-B14F-4D97-AF65-F5344CB8AC3E}">
        <p14:creationId xmlns:p14="http://schemas.microsoft.com/office/powerpoint/2010/main" val="212286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548C-D4D4-5B4D-A5AD-EA35BE2C3845}"/>
              </a:ext>
            </a:extLst>
          </p:cNvPr>
          <p:cNvSpPr>
            <a:spLocks noGrp="1"/>
          </p:cNvSpPr>
          <p:nvPr>
            <p:ph type="title"/>
          </p:nvPr>
        </p:nvSpPr>
        <p:spPr/>
        <p:txBody>
          <a:bodyPr/>
          <a:lstStyle/>
          <a:p>
            <a:r>
              <a:rPr lang="en-US" dirty="0"/>
              <a:t>Further Reading: 	</a:t>
            </a:r>
          </a:p>
        </p:txBody>
      </p:sp>
      <p:sp>
        <p:nvSpPr>
          <p:cNvPr id="3" name="Content Placeholder 2">
            <a:extLst>
              <a:ext uri="{FF2B5EF4-FFF2-40B4-BE49-F238E27FC236}">
                <a16:creationId xmlns:a16="http://schemas.microsoft.com/office/drawing/2014/main" id="{ACBF7E78-FC95-894E-AF35-DA802C476FCC}"/>
              </a:ext>
            </a:extLst>
          </p:cNvPr>
          <p:cNvSpPr>
            <a:spLocks noGrp="1"/>
          </p:cNvSpPr>
          <p:nvPr>
            <p:ph idx="1"/>
          </p:nvPr>
        </p:nvSpPr>
        <p:spPr>
          <a:xfrm>
            <a:off x="838200" y="1825624"/>
            <a:ext cx="10515600" cy="4819015"/>
          </a:xfrm>
        </p:spPr>
        <p:txBody>
          <a:bodyPr>
            <a:normAutofit lnSpcReduction="10000"/>
          </a:bodyPr>
          <a:lstStyle/>
          <a:p>
            <a:r>
              <a:rPr lang="en-US" dirty="0"/>
              <a:t>Please email me: </a:t>
            </a:r>
            <a:r>
              <a:rPr lang="en-US" dirty="0">
                <a:hlinkClick r:id="rId2"/>
              </a:rPr>
              <a:t>conductorwojciech@gmail.com</a:t>
            </a:r>
            <a:r>
              <a:rPr lang="en-US" dirty="0"/>
              <a:t> for a full list of resources</a:t>
            </a:r>
          </a:p>
          <a:p>
            <a:endParaRPr lang="en-US" dirty="0"/>
          </a:p>
          <a:p>
            <a:r>
              <a:rPr lang="en-US" dirty="0"/>
              <a:t>Noted sources:</a:t>
            </a:r>
          </a:p>
          <a:p>
            <a:pPr lvl="1"/>
            <a:r>
              <a:rPr lang="en-US" i="1" dirty="0"/>
              <a:t>Edmund Thornton Jenkins: The Life and Times of an American Black Composer, 1894-1926. </a:t>
            </a:r>
            <a:r>
              <a:rPr lang="en-US" dirty="0"/>
              <a:t>Green, Jeffrey P. 1982. Praeger Publishing, UK. </a:t>
            </a:r>
          </a:p>
          <a:p>
            <a:pPr lvl="1"/>
            <a:r>
              <a:rPr lang="en-US" i="1" dirty="0"/>
              <a:t>America’s Music. </a:t>
            </a:r>
            <a:r>
              <a:rPr lang="en-US" dirty="0"/>
              <a:t>Chase, Gilbert. 1966. McGraw-Hill Book Company, NY. </a:t>
            </a:r>
          </a:p>
          <a:p>
            <a:pPr lvl="1"/>
            <a:r>
              <a:rPr lang="en-US" i="1" dirty="0"/>
              <a:t>The History of Jazz. </a:t>
            </a:r>
            <a:r>
              <a:rPr lang="en-US" dirty="0" err="1"/>
              <a:t>Gioia</a:t>
            </a:r>
            <a:r>
              <a:rPr lang="en-US" dirty="0"/>
              <a:t>, Ted. 1997. Oxford University Press, NY. </a:t>
            </a:r>
          </a:p>
          <a:p>
            <a:pPr lvl="1"/>
            <a:r>
              <a:rPr lang="en-US" i="1" dirty="0"/>
              <a:t>Charleston Jazz. </a:t>
            </a:r>
            <a:r>
              <a:rPr lang="en-US" dirty="0"/>
              <a:t>McCray, Jack. 2007. Arcadia Publishing, Charleston, SC.</a:t>
            </a:r>
          </a:p>
          <a:p>
            <a:pPr lvl="1"/>
            <a:r>
              <a:rPr lang="en-US" dirty="0"/>
              <a:t>Gershwin: Rhapsody in Blue. Schiff, David. 1997. Cambridge University Press, NY.  </a:t>
            </a:r>
          </a:p>
          <a:p>
            <a:pPr lvl="1"/>
            <a:r>
              <a:rPr lang="en-US" dirty="0">
                <a:hlinkClick r:id="rId3"/>
              </a:rPr>
              <a:t>https://www.Charlestonjazz.net</a:t>
            </a:r>
            <a:r>
              <a:rPr lang="en-US" dirty="0"/>
              <a:t> – The Charleston Jazz Initiative</a:t>
            </a:r>
          </a:p>
          <a:p>
            <a:pPr lvl="1"/>
            <a:r>
              <a:rPr lang="en-US" dirty="0">
                <a:hlinkClick r:id="rId4"/>
              </a:rPr>
              <a:t>https://www.sciway.net/south-carolina/jenkins-orphanage.html</a:t>
            </a:r>
            <a:r>
              <a:rPr lang="en-US" dirty="0"/>
              <a:t> - Jenkins Orphanage Band</a:t>
            </a:r>
          </a:p>
        </p:txBody>
      </p:sp>
    </p:spTree>
    <p:extLst>
      <p:ext uri="{BB962C8B-B14F-4D97-AF65-F5344CB8AC3E}">
        <p14:creationId xmlns:p14="http://schemas.microsoft.com/office/powerpoint/2010/main" val="897532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8B62D3E4-CF89-794F-BAEF-DF790BFF65C5}"/>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a:solidFill>
                  <a:schemeClr val="tx2"/>
                </a:solidFill>
                <a:latin typeface="+mj-lt"/>
                <a:ea typeface="+mj-ea"/>
                <a:cs typeface="+mj-cs"/>
              </a:rPr>
              <a:t>Thank you so much!</a:t>
            </a:r>
          </a:p>
        </p:txBody>
      </p:sp>
    </p:spTree>
    <p:extLst>
      <p:ext uri="{BB962C8B-B14F-4D97-AF65-F5344CB8AC3E}">
        <p14:creationId xmlns:p14="http://schemas.microsoft.com/office/powerpoint/2010/main" val="3364432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on a stage&#10;&#10;Description automatically generated with medium confidence">
            <a:extLst>
              <a:ext uri="{FF2B5EF4-FFF2-40B4-BE49-F238E27FC236}">
                <a16:creationId xmlns:a16="http://schemas.microsoft.com/office/drawing/2014/main" id="{A0EDF755-2678-6441-92A4-D07D787714BD}"/>
              </a:ext>
            </a:extLst>
          </p:cNvPr>
          <p:cNvPicPr>
            <a:picLocks noChangeAspect="1"/>
          </p:cNvPicPr>
          <p:nvPr/>
        </p:nvPicPr>
        <p:blipFill rotWithShape="1">
          <a:blip r:embed="rId2"/>
          <a:srcRect l="6621" t="9091" r="16677"/>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5EBA6C-A78A-F347-BE2B-74D049C56305}"/>
              </a:ext>
            </a:extLst>
          </p:cNvPr>
          <p:cNvSpPr>
            <a:spLocks noGrp="1"/>
          </p:cNvSpPr>
          <p:nvPr>
            <p:ph type="title"/>
          </p:nvPr>
        </p:nvSpPr>
        <p:spPr>
          <a:xfrm>
            <a:off x="371094" y="1161288"/>
            <a:ext cx="3438144" cy="1124712"/>
          </a:xfrm>
        </p:spPr>
        <p:txBody>
          <a:bodyPr anchor="b">
            <a:normAutofit/>
          </a:bodyPr>
          <a:lstStyle/>
          <a:p>
            <a:r>
              <a:rPr lang="en-US" sz="2800" dirty="0"/>
              <a:t>Jazz:</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B00B493-8E77-7D44-B423-22908AB5257E}"/>
              </a:ext>
            </a:extLst>
          </p:cNvPr>
          <p:cNvSpPr>
            <a:spLocks noGrp="1"/>
          </p:cNvSpPr>
          <p:nvPr>
            <p:ph idx="1"/>
          </p:nvPr>
        </p:nvSpPr>
        <p:spPr>
          <a:xfrm>
            <a:off x="371094" y="2718054"/>
            <a:ext cx="3993642" cy="3752850"/>
          </a:xfrm>
        </p:spPr>
        <p:txBody>
          <a:bodyPr anchor="t">
            <a:noAutofit/>
          </a:bodyPr>
          <a:lstStyle/>
          <a:p>
            <a:endParaRPr lang="en-US" sz="1400" dirty="0"/>
          </a:p>
          <a:p>
            <a:pPr lvl="1"/>
            <a:r>
              <a:rPr lang="en-US" sz="1400" dirty="0"/>
              <a:t>Charleston Jazz Orchestra - professional jazz big band</a:t>
            </a:r>
          </a:p>
          <a:p>
            <a:pPr lvl="1"/>
            <a:endParaRPr lang="en-US" sz="1400" dirty="0"/>
          </a:p>
          <a:p>
            <a:pPr lvl="1"/>
            <a:r>
              <a:rPr lang="en-US" sz="1400" dirty="0"/>
              <a:t>Charleston Jazz Initiative - research group</a:t>
            </a:r>
          </a:p>
          <a:p>
            <a:pPr lvl="1"/>
            <a:endParaRPr lang="en-US" sz="1400" dirty="0"/>
          </a:p>
          <a:p>
            <a:pPr lvl="1"/>
            <a:r>
              <a:rPr lang="en-US" sz="1400" dirty="0"/>
              <a:t>The Commodore &amp; Forte Jazz Lounge - jazz performance spaces</a:t>
            </a:r>
          </a:p>
          <a:p>
            <a:pPr lvl="1"/>
            <a:endParaRPr lang="en-US" sz="1400" dirty="0"/>
          </a:p>
          <a:p>
            <a:pPr lvl="1"/>
            <a:r>
              <a:rPr lang="en-US" sz="1400" dirty="0"/>
              <a:t>Joe Clark Big Band - 2</a:t>
            </a:r>
            <a:r>
              <a:rPr lang="en-US" sz="1400" baseline="30000" dirty="0"/>
              <a:t>nd</a:t>
            </a:r>
            <a:r>
              <a:rPr lang="en-US" sz="1400" dirty="0"/>
              <a:t> jazz big band in town</a:t>
            </a:r>
          </a:p>
          <a:p>
            <a:pPr lvl="1"/>
            <a:endParaRPr lang="en-US" sz="1400" dirty="0"/>
          </a:p>
          <a:p>
            <a:pPr lvl="1"/>
            <a:r>
              <a:rPr lang="en-US" sz="1400" dirty="0" err="1"/>
              <a:t>SOJazzy</a:t>
            </a:r>
            <a:r>
              <a:rPr lang="en-US" sz="1400" dirty="0"/>
              <a:t> - small 6-8 piece jazz ensemble</a:t>
            </a:r>
          </a:p>
        </p:txBody>
      </p:sp>
    </p:spTree>
    <p:extLst>
      <p:ext uri="{BB962C8B-B14F-4D97-AF65-F5344CB8AC3E}">
        <p14:creationId xmlns:p14="http://schemas.microsoft.com/office/powerpoint/2010/main" val="2224558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hall, several&#10;&#10;Description automatically generated">
            <a:extLst>
              <a:ext uri="{FF2B5EF4-FFF2-40B4-BE49-F238E27FC236}">
                <a16:creationId xmlns:a16="http://schemas.microsoft.com/office/drawing/2014/main" id="{5E0EDBE3-4262-8C4E-A19F-2309C7400388}"/>
              </a:ext>
            </a:extLst>
          </p:cNvPr>
          <p:cNvPicPr>
            <a:picLocks noChangeAspect="1"/>
          </p:cNvPicPr>
          <p:nvPr/>
        </p:nvPicPr>
        <p:blipFill rotWithShape="1">
          <a:blip r:embed="rId2"/>
          <a:srcRect l="1629" t="9091" r="25115" b="-2"/>
          <a:stretch/>
        </p:blipFill>
        <p:spPr>
          <a:xfrm>
            <a:off x="3523488" y="3048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5798FF-1347-9140-85B1-146A741FE24C}"/>
              </a:ext>
            </a:extLst>
          </p:cNvPr>
          <p:cNvSpPr>
            <a:spLocks noGrp="1"/>
          </p:cNvSpPr>
          <p:nvPr>
            <p:ph type="title"/>
          </p:nvPr>
        </p:nvSpPr>
        <p:spPr>
          <a:xfrm>
            <a:off x="371094" y="1161288"/>
            <a:ext cx="3438144" cy="1124712"/>
          </a:xfrm>
        </p:spPr>
        <p:txBody>
          <a:bodyPr anchor="b">
            <a:normAutofit/>
          </a:bodyPr>
          <a:lstStyle/>
          <a:p>
            <a:r>
              <a:rPr lang="en-US" sz="2800" dirty="0"/>
              <a:t>Classical: </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68DA14-6C75-514E-BB2A-011280FC7BB3}"/>
              </a:ext>
            </a:extLst>
          </p:cNvPr>
          <p:cNvSpPr>
            <a:spLocks noGrp="1"/>
          </p:cNvSpPr>
          <p:nvPr>
            <p:ph idx="1"/>
          </p:nvPr>
        </p:nvSpPr>
        <p:spPr>
          <a:xfrm>
            <a:off x="371094" y="2530601"/>
            <a:ext cx="4700778" cy="4129279"/>
          </a:xfrm>
        </p:spPr>
        <p:txBody>
          <a:bodyPr anchor="t">
            <a:normAutofit fontScale="62500" lnSpcReduction="20000"/>
          </a:bodyPr>
          <a:lstStyle/>
          <a:p>
            <a:pPr marL="457200" lvl="1" indent="0">
              <a:buNone/>
            </a:pPr>
            <a:endParaRPr lang="en-US" sz="2300" dirty="0"/>
          </a:p>
          <a:p>
            <a:pPr lvl="1"/>
            <a:r>
              <a:rPr lang="en-US" sz="2300" dirty="0"/>
              <a:t>Charleston Symphony </a:t>
            </a:r>
          </a:p>
          <a:p>
            <a:pPr lvl="2"/>
            <a:r>
              <a:rPr lang="en-US" sz="2300" dirty="0"/>
              <a:t>Charleston Youth Symphony </a:t>
            </a:r>
          </a:p>
          <a:p>
            <a:pPr lvl="2"/>
            <a:r>
              <a:rPr lang="en-US" sz="2300" dirty="0"/>
              <a:t>Charleston Symphony Chorus</a:t>
            </a:r>
          </a:p>
          <a:p>
            <a:pPr lvl="2"/>
            <a:endParaRPr lang="en-US" sz="2300" dirty="0"/>
          </a:p>
          <a:p>
            <a:pPr lvl="1"/>
            <a:r>
              <a:rPr lang="en-US" sz="2300" dirty="0"/>
              <a:t>Spoleto Festival </a:t>
            </a:r>
          </a:p>
          <a:p>
            <a:pPr lvl="2"/>
            <a:r>
              <a:rPr lang="en-US" sz="2300" dirty="0"/>
              <a:t>Piccolo Spoleto</a:t>
            </a:r>
          </a:p>
          <a:p>
            <a:pPr lvl="1"/>
            <a:endParaRPr lang="en-US" sz="2300" dirty="0"/>
          </a:p>
          <a:p>
            <a:pPr lvl="1"/>
            <a:r>
              <a:rPr lang="en-US" sz="2300" dirty="0"/>
              <a:t>Chamber Music Charleston</a:t>
            </a:r>
          </a:p>
          <a:p>
            <a:pPr lvl="1"/>
            <a:endParaRPr lang="en-US" sz="2300" dirty="0"/>
          </a:p>
          <a:p>
            <a:pPr lvl="1"/>
            <a:r>
              <a:rPr lang="en-US" sz="2300" dirty="0"/>
              <a:t>Taylor Festival Choir </a:t>
            </a:r>
          </a:p>
          <a:p>
            <a:pPr lvl="1"/>
            <a:endParaRPr lang="en-US" sz="2300" dirty="0"/>
          </a:p>
          <a:p>
            <a:pPr lvl="1"/>
            <a:r>
              <a:rPr lang="en-US" sz="2300" dirty="0"/>
              <a:t>2 new opera companies as of 2020</a:t>
            </a:r>
          </a:p>
          <a:p>
            <a:pPr lvl="2"/>
            <a:r>
              <a:rPr lang="en-US" sz="2300" dirty="0"/>
              <a:t>Charleston Opera Theater </a:t>
            </a:r>
          </a:p>
          <a:p>
            <a:pPr lvl="2"/>
            <a:r>
              <a:rPr lang="en-US" sz="2300" dirty="0"/>
              <a:t>HALO (Holy City Arts &amp; Lyric Opera)</a:t>
            </a:r>
          </a:p>
          <a:p>
            <a:pPr lvl="1"/>
            <a:endParaRPr lang="en-US" sz="2300" dirty="0"/>
          </a:p>
          <a:p>
            <a:pPr lvl="1"/>
            <a:r>
              <a:rPr lang="en-US" sz="2300" dirty="0"/>
              <a:t>2 amateur orchestras:</a:t>
            </a:r>
          </a:p>
          <a:p>
            <a:pPr lvl="2"/>
            <a:r>
              <a:rPr lang="en-US" sz="2300" dirty="0"/>
              <a:t>Mt. Pleasant Symphony (formerly Southcoast) </a:t>
            </a:r>
          </a:p>
          <a:p>
            <a:pPr lvl="2"/>
            <a:r>
              <a:rPr lang="en-US" sz="2300" dirty="0"/>
              <a:t>Summerville Orchestra</a:t>
            </a:r>
          </a:p>
          <a:p>
            <a:endParaRPr lang="en-US" sz="600" dirty="0"/>
          </a:p>
        </p:txBody>
      </p:sp>
    </p:spTree>
    <p:extLst>
      <p:ext uri="{BB962C8B-B14F-4D97-AF65-F5344CB8AC3E}">
        <p14:creationId xmlns:p14="http://schemas.microsoft.com/office/powerpoint/2010/main" val="246508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0B53D9D-5A3E-814B-A318-F6E1C06313C7}"/>
              </a:ext>
            </a:extLst>
          </p:cNvPr>
          <p:cNvPicPr>
            <a:picLocks noChangeAspect="1"/>
          </p:cNvPicPr>
          <p:nvPr/>
        </p:nvPicPr>
        <p:blipFill rotWithShape="1">
          <a:blip r:embed="rId2"/>
          <a:srcRect r="1152" b="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2" name="Freeform: Shape 11">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D4D0D1-67B9-FA46-BC3B-07E94FE4E7A3}"/>
              </a:ext>
            </a:extLst>
          </p:cNvPr>
          <p:cNvSpPr>
            <a:spLocks noGrp="1"/>
          </p:cNvSpPr>
          <p:nvPr>
            <p:ph type="title"/>
          </p:nvPr>
        </p:nvSpPr>
        <p:spPr>
          <a:xfrm>
            <a:off x="371094" y="1161288"/>
            <a:ext cx="3438144" cy="1125728"/>
          </a:xfrm>
        </p:spPr>
        <p:txBody>
          <a:bodyPr anchor="b">
            <a:normAutofit/>
          </a:bodyPr>
          <a:lstStyle/>
          <a:p>
            <a:r>
              <a:rPr lang="en-US" sz="2800" dirty="0"/>
              <a:t>Folk:</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156C6E9-BEF6-2C44-B250-869761B98659}"/>
              </a:ext>
            </a:extLst>
          </p:cNvPr>
          <p:cNvSpPr>
            <a:spLocks noGrp="1"/>
          </p:cNvSpPr>
          <p:nvPr>
            <p:ph idx="1"/>
          </p:nvPr>
        </p:nvSpPr>
        <p:spPr>
          <a:xfrm>
            <a:off x="371094" y="2531617"/>
            <a:ext cx="3858006" cy="3828607"/>
          </a:xfrm>
        </p:spPr>
        <p:txBody>
          <a:bodyPr anchor="t">
            <a:normAutofit/>
          </a:bodyPr>
          <a:lstStyle/>
          <a:p>
            <a:pPr marL="0" indent="0">
              <a:buNone/>
            </a:pPr>
            <a:endParaRPr lang="en-US" sz="1100" dirty="0"/>
          </a:p>
          <a:p>
            <a:pPr lvl="1"/>
            <a:r>
              <a:rPr lang="en-US" sz="1400" dirty="0"/>
              <a:t>Traditional Gullah/Geechee music &amp; dances	</a:t>
            </a:r>
          </a:p>
          <a:p>
            <a:pPr lvl="2"/>
            <a:r>
              <a:rPr lang="en-US" sz="1400" dirty="0"/>
              <a:t>Kum-Ba-Yah</a:t>
            </a:r>
          </a:p>
          <a:p>
            <a:pPr lvl="2"/>
            <a:r>
              <a:rPr lang="en-US" sz="1400" dirty="0"/>
              <a:t>”The Charleston” </a:t>
            </a:r>
          </a:p>
          <a:p>
            <a:pPr lvl="1"/>
            <a:endParaRPr lang="en-US" sz="1400" dirty="0"/>
          </a:p>
          <a:p>
            <a:pPr lvl="1"/>
            <a:r>
              <a:rPr lang="en-US" sz="1400" dirty="0" err="1"/>
              <a:t>Ranky</a:t>
            </a:r>
            <a:r>
              <a:rPr lang="en-US" sz="1400" dirty="0"/>
              <a:t> </a:t>
            </a:r>
            <a:r>
              <a:rPr lang="en-US" sz="1400" dirty="0" err="1"/>
              <a:t>Tanky</a:t>
            </a:r>
            <a:r>
              <a:rPr lang="en-US" sz="1400" dirty="0"/>
              <a:t> – Charlton Singleton’s Grammy-award winning group </a:t>
            </a:r>
          </a:p>
          <a:p>
            <a:pPr lvl="1"/>
            <a:endParaRPr lang="en-US" sz="1400" dirty="0"/>
          </a:p>
          <a:p>
            <a:pPr lvl="1"/>
            <a:r>
              <a:rPr lang="en-US" sz="1400" dirty="0"/>
              <a:t>Hootie &amp; the Blowfish – Darius Rucker, Charleston’s native son</a:t>
            </a:r>
          </a:p>
          <a:p>
            <a:pPr lvl="1"/>
            <a:endParaRPr lang="en-US" sz="1400" dirty="0"/>
          </a:p>
          <a:p>
            <a:pPr lvl="1"/>
            <a:r>
              <a:rPr lang="en-US" sz="1400" dirty="0"/>
              <a:t>High Water Festival – national caliber folk/bluegrass/country festival </a:t>
            </a:r>
          </a:p>
          <a:p>
            <a:pPr lvl="1"/>
            <a:endParaRPr lang="en-US" sz="1400" dirty="0"/>
          </a:p>
          <a:p>
            <a:pPr lvl="1"/>
            <a:r>
              <a:rPr lang="en-US" sz="1400" dirty="0"/>
              <a:t>Various venues around town </a:t>
            </a:r>
          </a:p>
          <a:p>
            <a:pPr lvl="1"/>
            <a:endParaRPr lang="en-US" sz="1100" dirty="0"/>
          </a:p>
          <a:p>
            <a:pPr lvl="1"/>
            <a:endParaRPr lang="en-US" sz="1100" dirty="0"/>
          </a:p>
        </p:txBody>
      </p:sp>
    </p:spTree>
    <p:extLst>
      <p:ext uri="{BB962C8B-B14F-4D97-AF65-F5344CB8AC3E}">
        <p14:creationId xmlns:p14="http://schemas.microsoft.com/office/powerpoint/2010/main" val="1333824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B84055-029C-4E86-8844-D05D96C0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8A2842C0-6210-4FDB-B1FF-C14C927377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3" name="Rectangle 22">
            <a:extLst>
              <a:ext uri="{FF2B5EF4-FFF2-40B4-BE49-F238E27FC236}">
                <a16:creationId xmlns:a16="http://schemas.microsoft.com/office/drawing/2014/main" id="{799037F2-4CAF-446B-90DB-1480B247A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128589C-AF3D-49CF-BD92-C1D1D2F53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1DE62F93-BECE-7F40-AB64-3C0D1BC03234}"/>
              </a:ext>
            </a:extLst>
          </p:cNvPr>
          <p:cNvSpPr>
            <a:spLocks noGrp="1"/>
          </p:cNvSpPr>
          <p:nvPr>
            <p:ph type="title"/>
          </p:nvPr>
        </p:nvSpPr>
        <p:spPr>
          <a:xfrm>
            <a:off x="1991485" y="1600200"/>
            <a:ext cx="8201552" cy="2295748"/>
          </a:xfrm>
        </p:spPr>
        <p:txBody>
          <a:bodyPr vert="horz" lIns="91440" tIns="45720" rIns="91440" bIns="45720" rtlCol="0" anchor="b">
            <a:normAutofit/>
          </a:bodyPr>
          <a:lstStyle/>
          <a:p>
            <a:pPr algn="ctr"/>
            <a:r>
              <a:rPr lang="en-US" kern="1200" dirty="0">
                <a:solidFill>
                  <a:schemeClr val="tx1"/>
                </a:solidFill>
                <a:latin typeface="+mj-lt"/>
                <a:ea typeface="+mj-ea"/>
                <a:cs typeface="+mj-cs"/>
              </a:rPr>
              <a:t>Was it always like this?</a:t>
            </a:r>
            <a:br>
              <a:rPr lang="en-US" kern="1200" dirty="0">
                <a:solidFill>
                  <a:schemeClr val="tx1"/>
                </a:solidFill>
                <a:latin typeface="+mj-lt"/>
                <a:ea typeface="+mj-ea"/>
                <a:cs typeface="+mj-cs"/>
              </a:rPr>
            </a:br>
            <a:r>
              <a:rPr lang="en-US" kern="1200" dirty="0">
                <a:solidFill>
                  <a:schemeClr val="tx1"/>
                </a:solidFill>
                <a:latin typeface="+mj-lt"/>
                <a:ea typeface="+mj-ea"/>
                <a:cs typeface="+mj-cs"/>
              </a:rPr>
              <a:t>How did we get here? </a:t>
            </a:r>
          </a:p>
        </p:txBody>
      </p:sp>
    </p:spTree>
    <p:extLst>
      <p:ext uri="{BB962C8B-B14F-4D97-AF65-F5344CB8AC3E}">
        <p14:creationId xmlns:p14="http://schemas.microsoft.com/office/powerpoint/2010/main" val="556124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atercraft&#10;&#10;Description automatically generated">
            <a:extLst>
              <a:ext uri="{FF2B5EF4-FFF2-40B4-BE49-F238E27FC236}">
                <a16:creationId xmlns:a16="http://schemas.microsoft.com/office/drawing/2014/main" id="{3381935C-C8C8-AC4D-A99D-41502D63127F}"/>
              </a:ext>
            </a:extLst>
          </p:cNvPr>
          <p:cNvPicPr>
            <a:picLocks noChangeAspect="1"/>
          </p:cNvPicPr>
          <p:nvPr/>
        </p:nvPicPr>
        <p:blipFill rotWithShape="1">
          <a:blip r:embed="rId3">
            <a:alphaModFix amt="40000"/>
          </a:blip>
          <a:srcRect l="16474" r="26193" b="1"/>
          <a:stretch/>
        </p:blipFill>
        <p:spPr>
          <a:xfrm>
            <a:off x="20" y="10"/>
            <a:ext cx="12191979" cy="6857990"/>
          </a:xfrm>
          <a:prstGeom prst="rect">
            <a:avLst/>
          </a:prstGeom>
        </p:spPr>
      </p:pic>
      <p:sp>
        <p:nvSpPr>
          <p:cNvPr id="2" name="Title 1">
            <a:extLst>
              <a:ext uri="{FF2B5EF4-FFF2-40B4-BE49-F238E27FC236}">
                <a16:creationId xmlns:a16="http://schemas.microsoft.com/office/drawing/2014/main" id="{F2635D74-10AB-6F4D-B45E-327D716D80AD}"/>
              </a:ext>
            </a:extLst>
          </p:cNvPr>
          <p:cNvSpPr>
            <a:spLocks noGrp="1"/>
          </p:cNvSpPr>
          <p:nvPr>
            <p:ph type="title"/>
          </p:nvPr>
        </p:nvSpPr>
        <p:spPr>
          <a:xfrm>
            <a:off x="841249" y="941832"/>
            <a:ext cx="10506456" cy="2057400"/>
          </a:xfrm>
        </p:spPr>
        <p:txBody>
          <a:bodyPr anchor="b">
            <a:normAutofit/>
          </a:bodyPr>
          <a:lstStyle/>
          <a:p>
            <a:r>
              <a:rPr lang="en-US" sz="6000" dirty="0"/>
              <a:t>Pre-Revolution</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F8D2124-C36B-254F-8996-370FB5A9CE5A}"/>
              </a:ext>
            </a:extLst>
          </p:cNvPr>
          <p:cNvSpPr>
            <a:spLocks noGrp="1"/>
          </p:cNvSpPr>
          <p:nvPr>
            <p:ph idx="1"/>
          </p:nvPr>
        </p:nvSpPr>
        <p:spPr>
          <a:xfrm>
            <a:off x="841248" y="3502152"/>
            <a:ext cx="10506456" cy="2670048"/>
          </a:xfrm>
        </p:spPr>
        <p:txBody>
          <a:bodyPr>
            <a:noAutofit/>
          </a:bodyPr>
          <a:lstStyle/>
          <a:p>
            <a:r>
              <a:rPr lang="en-US" sz="2400" dirty="0"/>
              <a:t>Charleston was the “crown jewel” of the British colonies</a:t>
            </a:r>
          </a:p>
          <a:p>
            <a:pPr lvl="1"/>
            <a:r>
              <a:rPr lang="en-US" dirty="0"/>
              <a:t>Most important port city in the colonies at the time</a:t>
            </a:r>
          </a:p>
          <a:p>
            <a:pPr lvl="1"/>
            <a:r>
              <a:rPr lang="en-US" dirty="0"/>
              <a:t>Largest Atlantic Ocean hub of commerce, and of the African slave trade</a:t>
            </a:r>
          </a:p>
          <a:p>
            <a:pPr lvl="2"/>
            <a:r>
              <a:rPr lang="en-US" dirty="0"/>
              <a:t>Estimated that 40% of all Africans imported to the US came through Charleston </a:t>
            </a:r>
          </a:p>
          <a:p>
            <a:pPr lvl="1"/>
            <a:endParaRPr lang="en-US" dirty="0"/>
          </a:p>
          <a:p>
            <a:r>
              <a:rPr lang="en-US" sz="2400" dirty="0"/>
              <a:t>Charleston was the chief point of attraction for professional musicians emigrating from Europe</a:t>
            </a:r>
          </a:p>
        </p:txBody>
      </p:sp>
    </p:spTree>
    <p:extLst>
      <p:ext uri="{BB962C8B-B14F-4D97-AF65-F5344CB8AC3E}">
        <p14:creationId xmlns:p14="http://schemas.microsoft.com/office/powerpoint/2010/main" val="262630303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5CA89-177D-9242-9BE6-FCAB2A5A30B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dirty="0"/>
              <a:t>“Charleston approached more nearly the social refinement of a great European capital than any other American city”</a:t>
            </a:r>
          </a:p>
        </p:txBody>
      </p:sp>
      <p:sp>
        <p:nvSpPr>
          <p:cNvPr id="3" name="Text Placeholder 2">
            <a:extLst>
              <a:ext uri="{FF2B5EF4-FFF2-40B4-BE49-F238E27FC236}">
                <a16:creationId xmlns:a16="http://schemas.microsoft.com/office/drawing/2014/main" id="{217A77AB-9DFE-2541-A436-87877EE003B0}"/>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tx1"/>
                </a:solidFill>
              </a:rPr>
              <a:t>- Edmund Burke</a:t>
            </a:r>
          </a:p>
        </p:txBody>
      </p:sp>
      <p:sp>
        <p:nvSpPr>
          <p:cNvPr id="19"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5C931292-A129-A646-B021-CC0704EFE865}"/>
              </a:ext>
            </a:extLst>
          </p:cNvPr>
          <p:cNvPicPr>
            <a:picLocks noChangeAspect="1"/>
          </p:cNvPicPr>
          <p:nvPr/>
        </p:nvPicPr>
        <p:blipFill rotWithShape="1">
          <a:blip r:embed="rId3"/>
          <a:srcRect l="14036"/>
          <a:stretch/>
        </p:blipFill>
        <p:spPr>
          <a:xfrm>
            <a:off x="4868487" y="10"/>
            <a:ext cx="7323513" cy="6857990"/>
          </a:xfrm>
          <a:prstGeom prst="rect">
            <a:avLst/>
          </a:prstGeom>
        </p:spPr>
      </p:pic>
    </p:spTree>
    <p:extLst>
      <p:ext uri="{BB962C8B-B14F-4D97-AF65-F5344CB8AC3E}">
        <p14:creationId xmlns:p14="http://schemas.microsoft.com/office/powerpoint/2010/main" val="503580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2865</Words>
  <Application>Microsoft Office PowerPoint</Application>
  <PresentationFormat>Widescreen</PresentationFormat>
  <Paragraphs>320</Paragraphs>
  <Slides>38</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The Music of Charleston</vt:lpstr>
      <vt:lpstr>When you think of  “Charleston Music” today,  what do you think of?</vt:lpstr>
      <vt:lpstr>Survey Says!</vt:lpstr>
      <vt:lpstr>Jazz:</vt:lpstr>
      <vt:lpstr>Classical: </vt:lpstr>
      <vt:lpstr>Folk:</vt:lpstr>
      <vt:lpstr>Was it always like this? How did we get here? </vt:lpstr>
      <vt:lpstr>Pre-Revolution</vt:lpstr>
      <vt:lpstr>“Charleston approached more nearly the social refinement of a great European capital than any other American city”</vt:lpstr>
      <vt:lpstr>A City of Firsts</vt:lpstr>
      <vt:lpstr>And another “first”</vt:lpstr>
      <vt:lpstr>Two important quotes about the time:</vt:lpstr>
      <vt:lpstr>(Famous) Professionals &amp; Amateurs</vt:lpstr>
      <vt:lpstr>Rapid growth</vt:lpstr>
      <vt:lpstr>“When these three factors assume a large proportion in any society, the consumption of art tends to increase, and may indeed become itself a major economic enterprise”</vt:lpstr>
      <vt:lpstr>Slavery in Charleston</vt:lpstr>
      <vt:lpstr>Led to creation of:</vt:lpstr>
      <vt:lpstr>Post-Revolution</vt:lpstr>
      <vt:lpstr>Post-Revolution Boom</vt:lpstr>
      <vt:lpstr>Civil War &amp; Education</vt:lpstr>
      <vt:lpstr>Daniel Jenkins &amp; his Orphanage</vt:lpstr>
      <vt:lpstr>The Jenkins Orphanage Band</vt:lpstr>
      <vt:lpstr>Jenkins Orphanage Band grows</vt:lpstr>
      <vt:lpstr>Edmund Thornton Jenkins </vt:lpstr>
      <vt:lpstr>Edmund Thornton Jenkins</vt:lpstr>
      <vt:lpstr>Does anything in that piece sound familiar to you? </vt:lpstr>
      <vt:lpstr>Charleston or Charlestonia? </vt:lpstr>
      <vt:lpstr>James P. Johnson’s “Charleston”</vt:lpstr>
      <vt:lpstr>Fusion of Styles</vt:lpstr>
      <vt:lpstr>Gershwin &amp; Charleston</vt:lpstr>
      <vt:lpstr>Porgy &amp; Bess (folk opera) - 1935</vt:lpstr>
      <vt:lpstr>Tying it all together (today)</vt:lpstr>
      <vt:lpstr>Folk Music &amp; Jazz </vt:lpstr>
      <vt:lpstr>Vibrant, Diverse, Alive</vt:lpstr>
      <vt:lpstr>Orchestras &amp; Ensembles</vt:lpstr>
      <vt:lpstr>To sum up: </vt:lpstr>
      <vt:lpstr>Further Reading:  </vt:lpstr>
      <vt:lpstr>Thank you so much!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Music of Charleston</dc:title>
  <dc:creator>Wojtek M</dc:creator>
  <cp:lastModifiedBy>Fred Rosenberg</cp:lastModifiedBy>
  <cp:revision>1</cp:revision>
  <dcterms:created xsi:type="dcterms:W3CDTF">2021-01-11T16:40:03Z</dcterms:created>
  <dcterms:modified xsi:type="dcterms:W3CDTF">2021-01-19T01:53:59Z</dcterms:modified>
</cp:coreProperties>
</file>