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4" r:id="rId4"/>
    <p:sldId id="271" r:id="rId5"/>
    <p:sldId id="275" r:id="rId6"/>
    <p:sldId id="273" r:id="rId7"/>
    <p:sldId id="257" r:id="rId8"/>
    <p:sldId id="258" r:id="rId9"/>
    <p:sldId id="260" r:id="rId10"/>
    <p:sldId id="276" r:id="rId11"/>
    <p:sldId id="261" r:id="rId12"/>
    <p:sldId id="264" r:id="rId13"/>
    <p:sldId id="262" r:id="rId14"/>
    <p:sldId id="265" r:id="rId15"/>
    <p:sldId id="266" r:id="rId16"/>
    <p:sldId id="269" r:id="rId17"/>
    <p:sldId id="267" r:id="rId18"/>
    <p:sldId id="268"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9CC0F-E124-4416-9570-356EA9CFB8C9}" type="doc">
      <dgm:prSet loTypeId="urn:microsoft.com/office/officeart/2016/7/layout/BasicLinearProcessNumbered" loCatId="process" qsTypeId="urn:microsoft.com/office/officeart/2005/8/quickstyle/simple1" qsCatId="simple" csTypeId="urn:microsoft.com/office/officeart/2005/8/colors/accent2_2" csCatId="accent2" phldr="1"/>
      <dgm:spPr/>
      <dgm:t>
        <a:bodyPr/>
        <a:lstStyle/>
        <a:p>
          <a:endParaRPr lang="en-US"/>
        </a:p>
      </dgm:t>
    </dgm:pt>
    <dgm:pt modelId="{373AF428-C38C-409C-BAF0-6846044EC972}">
      <dgm:prSet/>
      <dgm:spPr/>
      <dgm:t>
        <a:bodyPr/>
        <a:lstStyle/>
        <a:p>
          <a:r>
            <a:rPr lang="en-US"/>
            <a:t>Treat the problems they aim to fix as issues of justice</a:t>
          </a:r>
        </a:p>
      </dgm:t>
    </dgm:pt>
    <dgm:pt modelId="{6AD02274-607F-4BE1-9DF6-3777EA45D530}" type="parTrans" cxnId="{09B9105A-174E-4C44-8BCF-DEE4C0B02511}">
      <dgm:prSet/>
      <dgm:spPr/>
      <dgm:t>
        <a:bodyPr/>
        <a:lstStyle/>
        <a:p>
          <a:endParaRPr lang="en-US"/>
        </a:p>
      </dgm:t>
    </dgm:pt>
    <dgm:pt modelId="{741EB8B3-E2FB-4EF6-8217-1BB423A645B8}" type="sibTrans" cxnId="{09B9105A-174E-4C44-8BCF-DEE4C0B02511}">
      <dgm:prSet phldrT="1" phldr="0"/>
      <dgm:spPr/>
      <dgm:t>
        <a:bodyPr/>
        <a:lstStyle/>
        <a:p>
          <a:r>
            <a:rPr lang="en-US"/>
            <a:t>1</a:t>
          </a:r>
        </a:p>
      </dgm:t>
    </dgm:pt>
    <dgm:pt modelId="{6373FBA7-6CD5-48CA-B7C1-BE00BCAB3FDE}">
      <dgm:prSet/>
      <dgm:spPr/>
      <dgm:t>
        <a:bodyPr/>
        <a:lstStyle/>
        <a:p>
          <a:r>
            <a:rPr lang="en-US" dirty="0"/>
            <a:t>Expand the domain of political, conscious, democratic decision-making.</a:t>
          </a:r>
        </a:p>
      </dgm:t>
    </dgm:pt>
    <dgm:pt modelId="{DDF6698E-F844-49F7-A5D5-40F65D108D27}" type="parTrans" cxnId="{5A52AD09-95D2-4DF8-B870-5DA6F45CE11E}">
      <dgm:prSet/>
      <dgm:spPr/>
      <dgm:t>
        <a:bodyPr/>
        <a:lstStyle/>
        <a:p>
          <a:endParaRPr lang="en-US"/>
        </a:p>
      </dgm:t>
    </dgm:pt>
    <dgm:pt modelId="{83452F60-543D-497E-ABED-13AFC249F45D}" type="sibTrans" cxnId="{5A52AD09-95D2-4DF8-B870-5DA6F45CE11E}">
      <dgm:prSet phldrT="2" phldr="0"/>
      <dgm:spPr/>
      <dgm:t>
        <a:bodyPr/>
        <a:lstStyle/>
        <a:p>
          <a:r>
            <a:rPr lang="en-US"/>
            <a:t>2</a:t>
          </a:r>
        </a:p>
      </dgm:t>
    </dgm:pt>
    <dgm:pt modelId="{0632E185-8770-4664-A421-2E9389465E49}">
      <dgm:prSet/>
      <dgm:spPr/>
      <dgm:t>
        <a:bodyPr/>
        <a:lstStyle/>
        <a:p>
          <a:r>
            <a:rPr lang="en-US" i="1" dirty="0"/>
            <a:t>Often operate outside of routine channels.</a:t>
          </a:r>
          <a:endParaRPr lang="en-US" dirty="0"/>
        </a:p>
      </dgm:t>
    </dgm:pt>
    <dgm:pt modelId="{96B81038-8630-496D-BC6E-43CB810A95E5}" type="parTrans" cxnId="{D1E0986B-D53F-4F2D-8BA5-736632F9738C}">
      <dgm:prSet/>
      <dgm:spPr/>
      <dgm:t>
        <a:bodyPr/>
        <a:lstStyle/>
        <a:p>
          <a:endParaRPr lang="en-US"/>
        </a:p>
      </dgm:t>
    </dgm:pt>
    <dgm:pt modelId="{2DD786AA-0900-4DB6-8C88-07904B18B825}" type="sibTrans" cxnId="{D1E0986B-D53F-4F2D-8BA5-736632F9738C}">
      <dgm:prSet phldrT="4" phldr="0"/>
      <dgm:spPr/>
      <dgm:t>
        <a:bodyPr/>
        <a:lstStyle/>
        <a:p>
          <a:r>
            <a:rPr lang="en-US"/>
            <a:t>4</a:t>
          </a:r>
        </a:p>
      </dgm:t>
    </dgm:pt>
    <dgm:pt modelId="{30F6C75C-2009-407B-8069-2B286E634288}">
      <dgm:prSet/>
      <dgm:spPr/>
      <dgm:t>
        <a:bodyPr/>
        <a:lstStyle/>
        <a:p>
          <a:r>
            <a:rPr lang="en-US"/>
            <a:t>Move issues from private to public – demand that people </a:t>
          </a:r>
          <a:r>
            <a:rPr lang="en-US" i="1"/>
            <a:t>reflect </a:t>
          </a:r>
          <a:r>
            <a:rPr lang="en-US" i="0"/>
            <a:t>on issues</a:t>
          </a:r>
          <a:endParaRPr lang="en-US"/>
        </a:p>
      </dgm:t>
    </dgm:pt>
    <dgm:pt modelId="{FC6D8B5C-B774-4F02-8912-619C18B6D1E3}" type="parTrans" cxnId="{A869B008-1620-4015-928F-267FE1A3086E}">
      <dgm:prSet/>
      <dgm:spPr/>
      <dgm:t>
        <a:bodyPr/>
        <a:lstStyle/>
        <a:p>
          <a:endParaRPr lang="en-US"/>
        </a:p>
      </dgm:t>
    </dgm:pt>
    <dgm:pt modelId="{E27F637C-6692-4A1F-A590-A96523A28D1E}" type="sibTrans" cxnId="{A869B008-1620-4015-928F-267FE1A3086E}">
      <dgm:prSet phldrT="3" phldr="0"/>
      <dgm:spPr/>
      <dgm:t>
        <a:bodyPr/>
        <a:lstStyle/>
        <a:p>
          <a:r>
            <a:rPr lang="en-US"/>
            <a:t>3</a:t>
          </a:r>
        </a:p>
      </dgm:t>
    </dgm:pt>
    <dgm:pt modelId="{C708C250-C67E-4E78-8573-CF9D60353A07}" type="pres">
      <dgm:prSet presAssocID="{22D9CC0F-E124-4416-9570-356EA9CFB8C9}" presName="Name0" presStyleCnt="0">
        <dgm:presLayoutVars>
          <dgm:animLvl val="lvl"/>
          <dgm:resizeHandles val="exact"/>
        </dgm:presLayoutVars>
      </dgm:prSet>
      <dgm:spPr/>
    </dgm:pt>
    <dgm:pt modelId="{F7679F36-27B1-4FBB-8E1A-FBD6E12481D4}" type="pres">
      <dgm:prSet presAssocID="{373AF428-C38C-409C-BAF0-6846044EC972}" presName="compositeNode" presStyleCnt="0">
        <dgm:presLayoutVars>
          <dgm:bulletEnabled val="1"/>
        </dgm:presLayoutVars>
      </dgm:prSet>
      <dgm:spPr/>
    </dgm:pt>
    <dgm:pt modelId="{C88040ED-60AB-4A50-A668-4C10AB31D10E}" type="pres">
      <dgm:prSet presAssocID="{373AF428-C38C-409C-BAF0-6846044EC972}" presName="bgRect" presStyleLbl="bgAccFollowNode1" presStyleIdx="0" presStyleCnt="4"/>
      <dgm:spPr/>
    </dgm:pt>
    <dgm:pt modelId="{6536150E-5EC0-4C66-8ABA-0E5651414C1C}" type="pres">
      <dgm:prSet presAssocID="{741EB8B3-E2FB-4EF6-8217-1BB423A645B8}" presName="sibTransNodeCircle" presStyleLbl="alignNode1" presStyleIdx="0" presStyleCnt="8">
        <dgm:presLayoutVars>
          <dgm:chMax val="0"/>
          <dgm:bulletEnabled/>
        </dgm:presLayoutVars>
      </dgm:prSet>
      <dgm:spPr/>
    </dgm:pt>
    <dgm:pt modelId="{654F3D0A-F83E-4339-8F26-D99CD7261F4A}" type="pres">
      <dgm:prSet presAssocID="{373AF428-C38C-409C-BAF0-6846044EC972}" presName="bottomLine" presStyleLbl="alignNode1" presStyleIdx="1" presStyleCnt="8">
        <dgm:presLayoutVars/>
      </dgm:prSet>
      <dgm:spPr/>
    </dgm:pt>
    <dgm:pt modelId="{351E90D1-5572-41A7-BB9B-31207D142985}" type="pres">
      <dgm:prSet presAssocID="{373AF428-C38C-409C-BAF0-6846044EC972}" presName="nodeText" presStyleLbl="bgAccFollowNode1" presStyleIdx="0" presStyleCnt="4">
        <dgm:presLayoutVars>
          <dgm:bulletEnabled val="1"/>
        </dgm:presLayoutVars>
      </dgm:prSet>
      <dgm:spPr/>
    </dgm:pt>
    <dgm:pt modelId="{760ED3B3-4DAB-4DB2-9D86-A049694CE9FE}" type="pres">
      <dgm:prSet presAssocID="{741EB8B3-E2FB-4EF6-8217-1BB423A645B8}" presName="sibTrans" presStyleCnt="0"/>
      <dgm:spPr/>
    </dgm:pt>
    <dgm:pt modelId="{61B38ED1-00A6-4B11-8F28-F13A2A3C9837}" type="pres">
      <dgm:prSet presAssocID="{6373FBA7-6CD5-48CA-B7C1-BE00BCAB3FDE}" presName="compositeNode" presStyleCnt="0">
        <dgm:presLayoutVars>
          <dgm:bulletEnabled val="1"/>
        </dgm:presLayoutVars>
      </dgm:prSet>
      <dgm:spPr/>
    </dgm:pt>
    <dgm:pt modelId="{1F6A7042-7648-4C36-8247-CDB75FDCF592}" type="pres">
      <dgm:prSet presAssocID="{6373FBA7-6CD5-48CA-B7C1-BE00BCAB3FDE}" presName="bgRect" presStyleLbl="bgAccFollowNode1" presStyleIdx="1" presStyleCnt="4"/>
      <dgm:spPr/>
    </dgm:pt>
    <dgm:pt modelId="{4A0AF6D3-1B6E-4425-B307-3BC8736E423E}" type="pres">
      <dgm:prSet presAssocID="{83452F60-543D-497E-ABED-13AFC249F45D}" presName="sibTransNodeCircle" presStyleLbl="alignNode1" presStyleIdx="2" presStyleCnt="8">
        <dgm:presLayoutVars>
          <dgm:chMax val="0"/>
          <dgm:bulletEnabled/>
        </dgm:presLayoutVars>
      </dgm:prSet>
      <dgm:spPr/>
    </dgm:pt>
    <dgm:pt modelId="{CFA64B2D-EB8C-42B3-8E68-8DB49C03CCC2}" type="pres">
      <dgm:prSet presAssocID="{6373FBA7-6CD5-48CA-B7C1-BE00BCAB3FDE}" presName="bottomLine" presStyleLbl="alignNode1" presStyleIdx="3" presStyleCnt="8">
        <dgm:presLayoutVars/>
      </dgm:prSet>
      <dgm:spPr/>
    </dgm:pt>
    <dgm:pt modelId="{C0445A8B-47D6-4989-AF0F-1708D083B4A0}" type="pres">
      <dgm:prSet presAssocID="{6373FBA7-6CD5-48CA-B7C1-BE00BCAB3FDE}" presName="nodeText" presStyleLbl="bgAccFollowNode1" presStyleIdx="1" presStyleCnt="4">
        <dgm:presLayoutVars>
          <dgm:bulletEnabled val="1"/>
        </dgm:presLayoutVars>
      </dgm:prSet>
      <dgm:spPr/>
    </dgm:pt>
    <dgm:pt modelId="{EBC261C3-F2E4-4C5D-8BAF-0C759A0143E3}" type="pres">
      <dgm:prSet presAssocID="{83452F60-543D-497E-ABED-13AFC249F45D}" presName="sibTrans" presStyleCnt="0"/>
      <dgm:spPr/>
    </dgm:pt>
    <dgm:pt modelId="{47FC283D-58CA-4ECA-A1D3-D0B0A1765ED3}" type="pres">
      <dgm:prSet presAssocID="{30F6C75C-2009-407B-8069-2B286E634288}" presName="compositeNode" presStyleCnt="0">
        <dgm:presLayoutVars>
          <dgm:bulletEnabled val="1"/>
        </dgm:presLayoutVars>
      </dgm:prSet>
      <dgm:spPr/>
    </dgm:pt>
    <dgm:pt modelId="{CB91C4E2-DFE3-4272-9E16-363F75850669}" type="pres">
      <dgm:prSet presAssocID="{30F6C75C-2009-407B-8069-2B286E634288}" presName="bgRect" presStyleLbl="bgAccFollowNode1" presStyleIdx="2" presStyleCnt="4"/>
      <dgm:spPr/>
    </dgm:pt>
    <dgm:pt modelId="{82A00A9C-4483-4E6B-92B1-D62EBB7DE697}" type="pres">
      <dgm:prSet presAssocID="{E27F637C-6692-4A1F-A590-A96523A28D1E}" presName="sibTransNodeCircle" presStyleLbl="alignNode1" presStyleIdx="4" presStyleCnt="8">
        <dgm:presLayoutVars>
          <dgm:chMax val="0"/>
          <dgm:bulletEnabled/>
        </dgm:presLayoutVars>
      </dgm:prSet>
      <dgm:spPr/>
    </dgm:pt>
    <dgm:pt modelId="{972B175B-3192-43A0-9EF8-02D438B8FE1F}" type="pres">
      <dgm:prSet presAssocID="{30F6C75C-2009-407B-8069-2B286E634288}" presName="bottomLine" presStyleLbl="alignNode1" presStyleIdx="5" presStyleCnt="8">
        <dgm:presLayoutVars/>
      </dgm:prSet>
      <dgm:spPr/>
    </dgm:pt>
    <dgm:pt modelId="{1623AEBA-3075-40AD-84D9-DC0F82580292}" type="pres">
      <dgm:prSet presAssocID="{30F6C75C-2009-407B-8069-2B286E634288}" presName="nodeText" presStyleLbl="bgAccFollowNode1" presStyleIdx="2" presStyleCnt="4">
        <dgm:presLayoutVars>
          <dgm:bulletEnabled val="1"/>
        </dgm:presLayoutVars>
      </dgm:prSet>
      <dgm:spPr/>
    </dgm:pt>
    <dgm:pt modelId="{17ABB287-04FF-4E63-8E23-08C6897C3E5F}" type="pres">
      <dgm:prSet presAssocID="{E27F637C-6692-4A1F-A590-A96523A28D1E}" presName="sibTrans" presStyleCnt="0"/>
      <dgm:spPr/>
    </dgm:pt>
    <dgm:pt modelId="{E425CCD2-5E31-423D-AFC2-04DDF09ABF62}" type="pres">
      <dgm:prSet presAssocID="{0632E185-8770-4664-A421-2E9389465E49}" presName="compositeNode" presStyleCnt="0">
        <dgm:presLayoutVars>
          <dgm:bulletEnabled val="1"/>
        </dgm:presLayoutVars>
      </dgm:prSet>
      <dgm:spPr/>
    </dgm:pt>
    <dgm:pt modelId="{D7D905D6-2E18-4BC1-9709-F538D396B25B}" type="pres">
      <dgm:prSet presAssocID="{0632E185-8770-4664-A421-2E9389465E49}" presName="bgRect" presStyleLbl="bgAccFollowNode1" presStyleIdx="3" presStyleCnt="4"/>
      <dgm:spPr/>
    </dgm:pt>
    <dgm:pt modelId="{527D0593-010D-4EB6-8B07-BDF1A26BE2F9}" type="pres">
      <dgm:prSet presAssocID="{2DD786AA-0900-4DB6-8C88-07904B18B825}" presName="sibTransNodeCircle" presStyleLbl="alignNode1" presStyleIdx="6" presStyleCnt="8">
        <dgm:presLayoutVars>
          <dgm:chMax val="0"/>
          <dgm:bulletEnabled/>
        </dgm:presLayoutVars>
      </dgm:prSet>
      <dgm:spPr/>
    </dgm:pt>
    <dgm:pt modelId="{28E06C14-B956-4203-9C45-99AC68D10425}" type="pres">
      <dgm:prSet presAssocID="{0632E185-8770-4664-A421-2E9389465E49}" presName="bottomLine" presStyleLbl="alignNode1" presStyleIdx="7" presStyleCnt="8">
        <dgm:presLayoutVars/>
      </dgm:prSet>
      <dgm:spPr/>
    </dgm:pt>
    <dgm:pt modelId="{42793C09-8C65-4FF4-9300-0F0526020A71}" type="pres">
      <dgm:prSet presAssocID="{0632E185-8770-4664-A421-2E9389465E49}" presName="nodeText" presStyleLbl="bgAccFollowNode1" presStyleIdx="3" presStyleCnt="4">
        <dgm:presLayoutVars>
          <dgm:bulletEnabled val="1"/>
        </dgm:presLayoutVars>
      </dgm:prSet>
      <dgm:spPr/>
    </dgm:pt>
  </dgm:ptLst>
  <dgm:cxnLst>
    <dgm:cxn modelId="{FFEC4201-0541-4DE3-93BD-C29FC43A257E}" type="presOf" srcId="{6373FBA7-6CD5-48CA-B7C1-BE00BCAB3FDE}" destId="{C0445A8B-47D6-4989-AF0F-1708D083B4A0}" srcOrd="1" destOrd="0" presId="urn:microsoft.com/office/officeart/2016/7/layout/BasicLinearProcessNumbered"/>
    <dgm:cxn modelId="{A869B008-1620-4015-928F-267FE1A3086E}" srcId="{22D9CC0F-E124-4416-9570-356EA9CFB8C9}" destId="{30F6C75C-2009-407B-8069-2B286E634288}" srcOrd="2" destOrd="0" parTransId="{FC6D8B5C-B774-4F02-8912-619C18B6D1E3}" sibTransId="{E27F637C-6692-4A1F-A590-A96523A28D1E}"/>
    <dgm:cxn modelId="{5A52AD09-95D2-4DF8-B870-5DA6F45CE11E}" srcId="{22D9CC0F-E124-4416-9570-356EA9CFB8C9}" destId="{6373FBA7-6CD5-48CA-B7C1-BE00BCAB3FDE}" srcOrd="1" destOrd="0" parTransId="{DDF6698E-F844-49F7-A5D5-40F65D108D27}" sibTransId="{83452F60-543D-497E-ABED-13AFC249F45D}"/>
    <dgm:cxn modelId="{77EC141B-DE4E-4097-8B6D-77A67CFE6769}" type="presOf" srcId="{30F6C75C-2009-407B-8069-2B286E634288}" destId="{1623AEBA-3075-40AD-84D9-DC0F82580292}" srcOrd="1" destOrd="0" presId="urn:microsoft.com/office/officeart/2016/7/layout/BasicLinearProcessNumbered"/>
    <dgm:cxn modelId="{073D7721-C189-43B8-8784-8BEB24BD7866}" type="presOf" srcId="{373AF428-C38C-409C-BAF0-6846044EC972}" destId="{C88040ED-60AB-4A50-A668-4C10AB31D10E}" srcOrd="0" destOrd="0" presId="urn:microsoft.com/office/officeart/2016/7/layout/BasicLinearProcessNumbered"/>
    <dgm:cxn modelId="{11215126-69E2-48CC-9DD3-423DBC4F1ED0}" type="presOf" srcId="{22D9CC0F-E124-4416-9570-356EA9CFB8C9}" destId="{C708C250-C67E-4E78-8573-CF9D60353A07}" srcOrd="0" destOrd="0" presId="urn:microsoft.com/office/officeart/2016/7/layout/BasicLinearProcessNumbered"/>
    <dgm:cxn modelId="{C83E792E-8804-4AED-B56A-286FF1977AA8}" type="presOf" srcId="{2DD786AA-0900-4DB6-8C88-07904B18B825}" destId="{527D0593-010D-4EB6-8B07-BDF1A26BE2F9}" srcOrd="0" destOrd="0" presId="urn:microsoft.com/office/officeart/2016/7/layout/BasicLinearProcessNumbered"/>
    <dgm:cxn modelId="{B1CCF135-1363-449E-8534-B4D80EB23914}" type="presOf" srcId="{83452F60-543D-497E-ABED-13AFC249F45D}" destId="{4A0AF6D3-1B6E-4425-B307-3BC8736E423E}" srcOrd="0" destOrd="0" presId="urn:microsoft.com/office/officeart/2016/7/layout/BasicLinearProcessNumbered"/>
    <dgm:cxn modelId="{B474F746-E14C-44A7-8577-55C02F357AA8}" type="presOf" srcId="{E27F637C-6692-4A1F-A590-A96523A28D1E}" destId="{82A00A9C-4483-4E6B-92B1-D62EBB7DE697}" srcOrd="0" destOrd="0" presId="urn:microsoft.com/office/officeart/2016/7/layout/BasicLinearProcessNumbered"/>
    <dgm:cxn modelId="{D1E0986B-D53F-4F2D-8BA5-736632F9738C}" srcId="{22D9CC0F-E124-4416-9570-356EA9CFB8C9}" destId="{0632E185-8770-4664-A421-2E9389465E49}" srcOrd="3" destOrd="0" parTransId="{96B81038-8630-496D-BC6E-43CB810A95E5}" sibTransId="{2DD786AA-0900-4DB6-8C88-07904B18B825}"/>
    <dgm:cxn modelId="{09B9105A-174E-4C44-8BCF-DEE4C0B02511}" srcId="{22D9CC0F-E124-4416-9570-356EA9CFB8C9}" destId="{373AF428-C38C-409C-BAF0-6846044EC972}" srcOrd="0" destOrd="0" parTransId="{6AD02274-607F-4BE1-9DF6-3777EA45D530}" sibTransId="{741EB8B3-E2FB-4EF6-8217-1BB423A645B8}"/>
    <dgm:cxn modelId="{FC100684-D4BA-4F87-B648-C0EB1C5C5F09}" type="presOf" srcId="{0632E185-8770-4664-A421-2E9389465E49}" destId="{42793C09-8C65-4FF4-9300-0F0526020A71}" srcOrd="1" destOrd="0" presId="urn:microsoft.com/office/officeart/2016/7/layout/BasicLinearProcessNumbered"/>
    <dgm:cxn modelId="{769BB588-FAC7-4D1A-992C-75483846CD58}" type="presOf" srcId="{0632E185-8770-4664-A421-2E9389465E49}" destId="{D7D905D6-2E18-4BC1-9709-F538D396B25B}" srcOrd="0" destOrd="0" presId="urn:microsoft.com/office/officeart/2016/7/layout/BasicLinearProcessNumbered"/>
    <dgm:cxn modelId="{9A0A1BA9-A354-4991-BE7D-03FF1C234104}" type="presOf" srcId="{30F6C75C-2009-407B-8069-2B286E634288}" destId="{CB91C4E2-DFE3-4272-9E16-363F75850669}" srcOrd="0" destOrd="0" presId="urn:microsoft.com/office/officeart/2016/7/layout/BasicLinearProcessNumbered"/>
    <dgm:cxn modelId="{0134BCB6-C658-4195-9343-25B279102E2B}" type="presOf" srcId="{373AF428-C38C-409C-BAF0-6846044EC972}" destId="{351E90D1-5572-41A7-BB9B-31207D142985}" srcOrd="1" destOrd="0" presId="urn:microsoft.com/office/officeart/2016/7/layout/BasicLinearProcessNumbered"/>
    <dgm:cxn modelId="{592023C9-90AF-4BD4-9104-578D06404AC5}" type="presOf" srcId="{6373FBA7-6CD5-48CA-B7C1-BE00BCAB3FDE}" destId="{1F6A7042-7648-4C36-8247-CDB75FDCF592}" srcOrd="0" destOrd="0" presId="urn:microsoft.com/office/officeart/2016/7/layout/BasicLinearProcessNumbered"/>
    <dgm:cxn modelId="{469D58EE-4161-4C3D-A1C5-AE653E4C0DBF}" type="presOf" srcId="{741EB8B3-E2FB-4EF6-8217-1BB423A645B8}" destId="{6536150E-5EC0-4C66-8ABA-0E5651414C1C}" srcOrd="0" destOrd="0" presId="urn:microsoft.com/office/officeart/2016/7/layout/BasicLinearProcessNumbered"/>
    <dgm:cxn modelId="{597A8374-38CA-451D-8CA2-AAC6640F6F15}" type="presParOf" srcId="{C708C250-C67E-4E78-8573-CF9D60353A07}" destId="{F7679F36-27B1-4FBB-8E1A-FBD6E12481D4}" srcOrd="0" destOrd="0" presId="urn:microsoft.com/office/officeart/2016/7/layout/BasicLinearProcessNumbered"/>
    <dgm:cxn modelId="{B281CEC1-0277-41C1-B2AB-749E5EF4BF98}" type="presParOf" srcId="{F7679F36-27B1-4FBB-8E1A-FBD6E12481D4}" destId="{C88040ED-60AB-4A50-A668-4C10AB31D10E}" srcOrd="0" destOrd="0" presId="urn:microsoft.com/office/officeart/2016/7/layout/BasicLinearProcessNumbered"/>
    <dgm:cxn modelId="{3B53786B-1645-4A23-A31D-5197CC969047}" type="presParOf" srcId="{F7679F36-27B1-4FBB-8E1A-FBD6E12481D4}" destId="{6536150E-5EC0-4C66-8ABA-0E5651414C1C}" srcOrd="1" destOrd="0" presId="urn:microsoft.com/office/officeart/2016/7/layout/BasicLinearProcessNumbered"/>
    <dgm:cxn modelId="{E8A9788E-62AE-4373-93E2-66C99DC5897F}" type="presParOf" srcId="{F7679F36-27B1-4FBB-8E1A-FBD6E12481D4}" destId="{654F3D0A-F83E-4339-8F26-D99CD7261F4A}" srcOrd="2" destOrd="0" presId="urn:microsoft.com/office/officeart/2016/7/layout/BasicLinearProcessNumbered"/>
    <dgm:cxn modelId="{BBAEC154-AC28-4F79-AD3C-BF5D77F86D5A}" type="presParOf" srcId="{F7679F36-27B1-4FBB-8E1A-FBD6E12481D4}" destId="{351E90D1-5572-41A7-BB9B-31207D142985}" srcOrd="3" destOrd="0" presId="urn:microsoft.com/office/officeart/2016/7/layout/BasicLinearProcessNumbered"/>
    <dgm:cxn modelId="{65EFBBDC-94C0-4FBD-9A7E-48A914532AAC}" type="presParOf" srcId="{C708C250-C67E-4E78-8573-CF9D60353A07}" destId="{760ED3B3-4DAB-4DB2-9D86-A049694CE9FE}" srcOrd="1" destOrd="0" presId="urn:microsoft.com/office/officeart/2016/7/layout/BasicLinearProcessNumbered"/>
    <dgm:cxn modelId="{E327F00C-AF4E-459F-9E4C-315884124D68}" type="presParOf" srcId="{C708C250-C67E-4E78-8573-CF9D60353A07}" destId="{61B38ED1-00A6-4B11-8F28-F13A2A3C9837}" srcOrd="2" destOrd="0" presId="urn:microsoft.com/office/officeart/2016/7/layout/BasicLinearProcessNumbered"/>
    <dgm:cxn modelId="{B2A1980C-637B-4D0E-85CB-078B1AF320CB}" type="presParOf" srcId="{61B38ED1-00A6-4B11-8F28-F13A2A3C9837}" destId="{1F6A7042-7648-4C36-8247-CDB75FDCF592}" srcOrd="0" destOrd="0" presId="urn:microsoft.com/office/officeart/2016/7/layout/BasicLinearProcessNumbered"/>
    <dgm:cxn modelId="{C51A0482-58B5-48F7-88B7-D54B7875885F}" type="presParOf" srcId="{61B38ED1-00A6-4B11-8F28-F13A2A3C9837}" destId="{4A0AF6D3-1B6E-4425-B307-3BC8736E423E}" srcOrd="1" destOrd="0" presId="urn:microsoft.com/office/officeart/2016/7/layout/BasicLinearProcessNumbered"/>
    <dgm:cxn modelId="{FFBEAFAC-458C-41E0-AD2F-DCDE1E2D0E99}" type="presParOf" srcId="{61B38ED1-00A6-4B11-8F28-F13A2A3C9837}" destId="{CFA64B2D-EB8C-42B3-8E68-8DB49C03CCC2}" srcOrd="2" destOrd="0" presId="urn:microsoft.com/office/officeart/2016/7/layout/BasicLinearProcessNumbered"/>
    <dgm:cxn modelId="{D505CB37-E939-4532-A64F-E9ED88D6095F}" type="presParOf" srcId="{61B38ED1-00A6-4B11-8F28-F13A2A3C9837}" destId="{C0445A8B-47D6-4989-AF0F-1708D083B4A0}" srcOrd="3" destOrd="0" presId="urn:microsoft.com/office/officeart/2016/7/layout/BasicLinearProcessNumbered"/>
    <dgm:cxn modelId="{4AD86EFF-4F90-4C4A-8800-69FB62F975D6}" type="presParOf" srcId="{C708C250-C67E-4E78-8573-CF9D60353A07}" destId="{EBC261C3-F2E4-4C5D-8BAF-0C759A0143E3}" srcOrd="3" destOrd="0" presId="urn:microsoft.com/office/officeart/2016/7/layout/BasicLinearProcessNumbered"/>
    <dgm:cxn modelId="{F4EE4ACF-E9AC-402A-B515-ED31FC23574D}" type="presParOf" srcId="{C708C250-C67E-4E78-8573-CF9D60353A07}" destId="{47FC283D-58CA-4ECA-A1D3-D0B0A1765ED3}" srcOrd="4" destOrd="0" presId="urn:microsoft.com/office/officeart/2016/7/layout/BasicLinearProcessNumbered"/>
    <dgm:cxn modelId="{B7321084-63AD-437F-A91E-08EC18C674BB}" type="presParOf" srcId="{47FC283D-58CA-4ECA-A1D3-D0B0A1765ED3}" destId="{CB91C4E2-DFE3-4272-9E16-363F75850669}" srcOrd="0" destOrd="0" presId="urn:microsoft.com/office/officeart/2016/7/layout/BasicLinearProcessNumbered"/>
    <dgm:cxn modelId="{B1165253-B594-4480-89F4-275E5E162366}" type="presParOf" srcId="{47FC283D-58CA-4ECA-A1D3-D0B0A1765ED3}" destId="{82A00A9C-4483-4E6B-92B1-D62EBB7DE697}" srcOrd="1" destOrd="0" presId="urn:microsoft.com/office/officeart/2016/7/layout/BasicLinearProcessNumbered"/>
    <dgm:cxn modelId="{120EB120-AD3A-4C8B-99B6-F8FD384B4425}" type="presParOf" srcId="{47FC283D-58CA-4ECA-A1D3-D0B0A1765ED3}" destId="{972B175B-3192-43A0-9EF8-02D438B8FE1F}" srcOrd="2" destOrd="0" presId="urn:microsoft.com/office/officeart/2016/7/layout/BasicLinearProcessNumbered"/>
    <dgm:cxn modelId="{EAD56CBC-D378-44DC-A36F-EFDE8FC603B0}" type="presParOf" srcId="{47FC283D-58CA-4ECA-A1D3-D0B0A1765ED3}" destId="{1623AEBA-3075-40AD-84D9-DC0F82580292}" srcOrd="3" destOrd="0" presId="urn:microsoft.com/office/officeart/2016/7/layout/BasicLinearProcessNumbered"/>
    <dgm:cxn modelId="{E5F06E64-0741-4444-B524-C4814222139D}" type="presParOf" srcId="{C708C250-C67E-4E78-8573-CF9D60353A07}" destId="{17ABB287-04FF-4E63-8E23-08C6897C3E5F}" srcOrd="5" destOrd="0" presId="urn:microsoft.com/office/officeart/2016/7/layout/BasicLinearProcessNumbered"/>
    <dgm:cxn modelId="{95683506-FF91-40A3-8D7A-09A63C7B211B}" type="presParOf" srcId="{C708C250-C67E-4E78-8573-CF9D60353A07}" destId="{E425CCD2-5E31-423D-AFC2-04DDF09ABF62}" srcOrd="6" destOrd="0" presId="urn:microsoft.com/office/officeart/2016/7/layout/BasicLinearProcessNumbered"/>
    <dgm:cxn modelId="{BCCA7307-DB55-4523-A064-D6FDF882B49C}" type="presParOf" srcId="{E425CCD2-5E31-423D-AFC2-04DDF09ABF62}" destId="{D7D905D6-2E18-4BC1-9709-F538D396B25B}" srcOrd="0" destOrd="0" presId="urn:microsoft.com/office/officeart/2016/7/layout/BasicLinearProcessNumbered"/>
    <dgm:cxn modelId="{2BEC688B-CDC1-4737-8C61-E17E90399D96}" type="presParOf" srcId="{E425CCD2-5E31-423D-AFC2-04DDF09ABF62}" destId="{527D0593-010D-4EB6-8B07-BDF1A26BE2F9}" srcOrd="1" destOrd="0" presId="urn:microsoft.com/office/officeart/2016/7/layout/BasicLinearProcessNumbered"/>
    <dgm:cxn modelId="{DD0CB2EA-EAC2-40FE-9036-E595D32707C1}" type="presParOf" srcId="{E425CCD2-5E31-423D-AFC2-04DDF09ABF62}" destId="{28E06C14-B956-4203-9C45-99AC68D10425}" srcOrd="2" destOrd="0" presId="urn:microsoft.com/office/officeart/2016/7/layout/BasicLinearProcessNumbered"/>
    <dgm:cxn modelId="{8B1E4A9E-9CE6-4AEA-B6DF-36C613255EBF}" type="presParOf" srcId="{E425CCD2-5E31-423D-AFC2-04DDF09ABF62}" destId="{42793C09-8C65-4FF4-9300-0F0526020A7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2E993-2A93-4A55-8BCB-104B374C9F3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99A96B1-56EE-47D8-9C2F-DC4B82F74B39}">
      <dgm:prSet/>
      <dgm:spPr>
        <a:solidFill>
          <a:srgbClr val="F0582E"/>
        </a:solidFill>
      </dgm:spPr>
      <dgm:t>
        <a:bodyPr/>
        <a:lstStyle/>
        <a:p>
          <a:r>
            <a:rPr lang="en-US" dirty="0"/>
            <a:t>Consistently avoids typographical, spelling, and grammatical errors.</a:t>
          </a:r>
        </a:p>
      </dgm:t>
    </dgm:pt>
    <dgm:pt modelId="{D506BAFB-701E-4989-BA2E-1B3BA79F515D}" type="parTrans" cxnId="{E10DB44E-E1EE-4EF2-B8B2-29ADDCFDE980}">
      <dgm:prSet/>
      <dgm:spPr/>
      <dgm:t>
        <a:bodyPr/>
        <a:lstStyle/>
        <a:p>
          <a:endParaRPr lang="en-US"/>
        </a:p>
      </dgm:t>
    </dgm:pt>
    <dgm:pt modelId="{E7266167-780A-4BF7-A69D-52E36C5B9FED}" type="sibTrans" cxnId="{E10DB44E-E1EE-4EF2-B8B2-29ADDCFDE980}">
      <dgm:prSet/>
      <dgm:spPr/>
      <dgm:t>
        <a:bodyPr/>
        <a:lstStyle/>
        <a:p>
          <a:endParaRPr lang="en-US"/>
        </a:p>
      </dgm:t>
    </dgm:pt>
    <dgm:pt modelId="{2B277F8E-CBED-44A9-B38F-E5A704018BBE}">
      <dgm:prSet/>
      <dgm:spPr>
        <a:solidFill>
          <a:schemeClr val="tx1"/>
        </a:solidFill>
      </dgm:spPr>
      <dgm:t>
        <a:bodyPr/>
        <a:lstStyle/>
        <a:p>
          <a:r>
            <a:rPr lang="en-US" dirty="0"/>
            <a:t>Makes statements of fact that are accurate, supported with evidence.</a:t>
          </a:r>
        </a:p>
      </dgm:t>
    </dgm:pt>
    <dgm:pt modelId="{D5088E36-D375-420E-AD1D-5840A24710EC}" type="parTrans" cxnId="{EBBC22ED-91DF-41AF-B30D-29227C514EA3}">
      <dgm:prSet/>
      <dgm:spPr/>
      <dgm:t>
        <a:bodyPr/>
        <a:lstStyle/>
        <a:p>
          <a:endParaRPr lang="en-US"/>
        </a:p>
      </dgm:t>
    </dgm:pt>
    <dgm:pt modelId="{42F37D2A-1E51-4827-AB75-CB9B1FED409E}" type="sibTrans" cxnId="{EBBC22ED-91DF-41AF-B30D-29227C514EA3}">
      <dgm:prSet/>
      <dgm:spPr/>
      <dgm:t>
        <a:bodyPr/>
        <a:lstStyle/>
        <a:p>
          <a:endParaRPr lang="en-US"/>
        </a:p>
      </dgm:t>
    </dgm:pt>
    <dgm:pt modelId="{9A81B72A-339F-449A-B15F-C46071E7F373}">
      <dgm:prSet/>
      <dgm:spPr>
        <a:solidFill>
          <a:srgbClr val="F0582E"/>
        </a:solidFill>
      </dgm:spPr>
      <dgm:t>
        <a:bodyPr/>
        <a:lstStyle/>
        <a:p>
          <a:r>
            <a:rPr lang="en-US" dirty="0"/>
            <a:t>Addresses the complexity of the experience.</a:t>
          </a:r>
        </a:p>
      </dgm:t>
    </dgm:pt>
    <dgm:pt modelId="{A8A8B550-2B7B-4C6B-B1D2-D880BE6AE059}" type="parTrans" cxnId="{B1FF980D-FB44-40F2-A5F9-5AA8A5538913}">
      <dgm:prSet/>
      <dgm:spPr/>
      <dgm:t>
        <a:bodyPr/>
        <a:lstStyle/>
        <a:p>
          <a:endParaRPr lang="en-US"/>
        </a:p>
      </dgm:t>
    </dgm:pt>
    <dgm:pt modelId="{BD5FF729-1D6B-468F-9409-FB3CC46A192A}" type="sibTrans" cxnId="{B1FF980D-FB44-40F2-A5F9-5AA8A5538913}">
      <dgm:prSet/>
      <dgm:spPr/>
      <dgm:t>
        <a:bodyPr/>
        <a:lstStyle/>
        <a:p>
          <a:endParaRPr lang="en-US"/>
        </a:p>
      </dgm:t>
    </dgm:pt>
    <dgm:pt modelId="{0B9F6689-19EB-4483-BFD9-A0E617A41128}">
      <dgm:prSet/>
      <dgm:spPr>
        <a:solidFill>
          <a:schemeClr val="tx1"/>
        </a:solidFill>
      </dgm:spPr>
      <dgm:t>
        <a:bodyPr/>
        <a:lstStyle/>
        <a:p>
          <a:r>
            <a:rPr lang="en-US" dirty="0"/>
            <a:t>Gives meaningful consideration to alternative points of view.</a:t>
          </a:r>
        </a:p>
      </dgm:t>
    </dgm:pt>
    <dgm:pt modelId="{25244813-03DB-483C-AB4E-3B0EEA774661}" type="parTrans" cxnId="{9E056602-1C7A-41B1-B038-5BC24047DF54}">
      <dgm:prSet/>
      <dgm:spPr/>
      <dgm:t>
        <a:bodyPr/>
        <a:lstStyle/>
        <a:p>
          <a:endParaRPr lang="en-US"/>
        </a:p>
      </dgm:t>
    </dgm:pt>
    <dgm:pt modelId="{E24DBAD0-F89B-4B85-9C1C-3379293816E6}" type="sibTrans" cxnId="{9E056602-1C7A-41B1-B038-5BC24047DF54}">
      <dgm:prSet/>
      <dgm:spPr/>
      <dgm:t>
        <a:bodyPr/>
        <a:lstStyle/>
        <a:p>
          <a:endParaRPr lang="en-US"/>
        </a:p>
      </dgm:t>
    </dgm:pt>
    <dgm:pt modelId="{1BCF17EC-8739-4C1B-BEAF-A0379A1F7DE2}">
      <dgm:prSet/>
      <dgm:spPr>
        <a:solidFill>
          <a:srgbClr val="F0582E"/>
        </a:solidFill>
      </dgm:spPr>
      <dgm:t>
        <a:bodyPr/>
        <a:lstStyle/>
        <a:p>
          <a:r>
            <a:rPr lang="en-US" dirty="0"/>
            <a:t>Demonstrates a line of reasoning that is logical, with conclusions or goals that follow clearly.</a:t>
          </a:r>
        </a:p>
      </dgm:t>
    </dgm:pt>
    <dgm:pt modelId="{3205A6F4-0A11-47B1-8E1D-FD4A8BF53E01}" type="parTrans" cxnId="{BC882D72-F169-4162-B4D0-BDB936313FDC}">
      <dgm:prSet/>
      <dgm:spPr/>
      <dgm:t>
        <a:bodyPr/>
        <a:lstStyle/>
        <a:p>
          <a:endParaRPr lang="en-US"/>
        </a:p>
      </dgm:t>
    </dgm:pt>
    <dgm:pt modelId="{DE7650B9-C99A-4E24-85D8-F2B36934974F}" type="sibTrans" cxnId="{BC882D72-F169-4162-B4D0-BDB936313FDC}">
      <dgm:prSet/>
      <dgm:spPr/>
      <dgm:t>
        <a:bodyPr/>
        <a:lstStyle/>
        <a:p>
          <a:endParaRPr lang="en-US"/>
        </a:p>
      </dgm:t>
    </dgm:pt>
    <dgm:pt modelId="{81FB4591-6921-489C-AC52-10F47CFAE352}">
      <dgm:prSet/>
      <dgm:spPr>
        <a:solidFill>
          <a:schemeClr val="tx1"/>
        </a:solidFill>
      </dgm:spPr>
      <dgm:t>
        <a:bodyPr/>
        <a:lstStyle/>
        <a:p>
          <a:r>
            <a:rPr lang="en-US" dirty="0"/>
            <a:t>Draws conclusions and sets goals that address at least one major issue raised by the experience.</a:t>
          </a:r>
        </a:p>
      </dgm:t>
    </dgm:pt>
    <dgm:pt modelId="{FF8870A0-53A9-45C7-BB6C-0D05A70C8605}" type="parTrans" cxnId="{80AC8E0B-D34A-472F-BB0C-1B4EC0954A12}">
      <dgm:prSet/>
      <dgm:spPr/>
      <dgm:t>
        <a:bodyPr/>
        <a:lstStyle/>
        <a:p>
          <a:endParaRPr lang="en-US"/>
        </a:p>
      </dgm:t>
    </dgm:pt>
    <dgm:pt modelId="{95464063-62F0-418D-9AED-9ABC4CD448B2}" type="sibTrans" cxnId="{80AC8E0B-D34A-472F-BB0C-1B4EC0954A12}">
      <dgm:prSet/>
      <dgm:spPr/>
      <dgm:t>
        <a:bodyPr/>
        <a:lstStyle/>
        <a:p>
          <a:endParaRPr lang="en-US"/>
        </a:p>
      </dgm:t>
    </dgm:pt>
    <dgm:pt modelId="{0EE40B65-4CB7-423D-8BE2-846EF56ECDBE}" type="pres">
      <dgm:prSet presAssocID="{A1A2E993-2A93-4A55-8BCB-104B374C9F37}" presName="linear" presStyleCnt="0">
        <dgm:presLayoutVars>
          <dgm:animLvl val="lvl"/>
          <dgm:resizeHandles val="exact"/>
        </dgm:presLayoutVars>
      </dgm:prSet>
      <dgm:spPr/>
    </dgm:pt>
    <dgm:pt modelId="{E959993D-446F-4116-8090-4C3E5704DDFF}" type="pres">
      <dgm:prSet presAssocID="{D99A96B1-56EE-47D8-9C2F-DC4B82F74B39}" presName="parentText" presStyleLbl="node1" presStyleIdx="0" presStyleCnt="6">
        <dgm:presLayoutVars>
          <dgm:chMax val="0"/>
          <dgm:bulletEnabled val="1"/>
        </dgm:presLayoutVars>
      </dgm:prSet>
      <dgm:spPr/>
    </dgm:pt>
    <dgm:pt modelId="{59398542-C88C-4627-9766-AC2DC74DE64F}" type="pres">
      <dgm:prSet presAssocID="{E7266167-780A-4BF7-A69D-52E36C5B9FED}" presName="spacer" presStyleCnt="0"/>
      <dgm:spPr/>
    </dgm:pt>
    <dgm:pt modelId="{78D9A47D-4136-4208-822F-B3DE7B75D5DE}" type="pres">
      <dgm:prSet presAssocID="{2B277F8E-CBED-44A9-B38F-E5A704018BBE}" presName="parentText" presStyleLbl="node1" presStyleIdx="1" presStyleCnt="6">
        <dgm:presLayoutVars>
          <dgm:chMax val="0"/>
          <dgm:bulletEnabled val="1"/>
        </dgm:presLayoutVars>
      </dgm:prSet>
      <dgm:spPr/>
    </dgm:pt>
    <dgm:pt modelId="{E5D3465F-BB90-4BF5-8A6E-F6188E868E86}" type="pres">
      <dgm:prSet presAssocID="{42F37D2A-1E51-4827-AB75-CB9B1FED409E}" presName="spacer" presStyleCnt="0"/>
      <dgm:spPr/>
    </dgm:pt>
    <dgm:pt modelId="{F3A0F43C-A06B-45AC-8A56-60218E3A9DA9}" type="pres">
      <dgm:prSet presAssocID="{9A81B72A-339F-449A-B15F-C46071E7F373}" presName="parentText" presStyleLbl="node1" presStyleIdx="2" presStyleCnt="6">
        <dgm:presLayoutVars>
          <dgm:chMax val="0"/>
          <dgm:bulletEnabled val="1"/>
        </dgm:presLayoutVars>
      </dgm:prSet>
      <dgm:spPr/>
    </dgm:pt>
    <dgm:pt modelId="{5AABC11E-0044-4373-9439-14B12D96DE94}" type="pres">
      <dgm:prSet presAssocID="{BD5FF729-1D6B-468F-9409-FB3CC46A192A}" presName="spacer" presStyleCnt="0"/>
      <dgm:spPr/>
    </dgm:pt>
    <dgm:pt modelId="{EAC1C10D-F352-4A9F-A870-EEEDB29D9D14}" type="pres">
      <dgm:prSet presAssocID="{0B9F6689-19EB-4483-BFD9-A0E617A41128}" presName="parentText" presStyleLbl="node1" presStyleIdx="3" presStyleCnt="6">
        <dgm:presLayoutVars>
          <dgm:chMax val="0"/>
          <dgm:bulletEnabled val="1"/>
        </dgm:presLayoutVars>
      </dgm:prSet>
      <dgm:spPr/>
    </dgm:pt>
    <dgm:pt modelId="{6057E865-B36E-4C01-B553-31E99C7E0DA3}" type="pres">
      <dgm:prSet presAssocID="{E24DBAD0-F89B-4B85-9C1C-3379293816E6}" presName="spacer" presStyleCnt="0"/>
      <dgm:spPr/>
    </dgm:pt>
    <dgm:pt modelId="{5BEE9096-75A4-419B-AFC2-674ECEFF9575}" type="pres">
      <dgm:prSet presAssocID="{1BCF17EC-8739-4C1B-BEAF-A0379A1F7DE2}" presName="parentText" presStyleLbl="node1" presStyleIdx="4" presStyleCnt="6">
        <dgm:presLayoutVars>
          <dgm:chMax val="0"/>
          <dgm:bulletEnabled val="1"/>
        </dgm:presLayoutVars>
      </dgm:prSet>
      <dgm:spPr/>
    </dgm:pt>
    <dgm:pt modelId="{C363F0F1-A23E-447A-8457-B607B541D440}" type="pres">
      <dgm:prSet presAssocID="{DE7650B9-C99A-4E24-85D8-F2B36934974F}" presName="spacer" presStyleCnt="0"/>
      <dgm:spPr/>
    </dgm:pt>
    <dgm:pt modelId="{3045FAFC-C506-497E-A526-5D85160CB04B}" type="pres">
      <dgm:prSet presAssocID="{81FB4591-6921-489C-AC52-10F47CFAE352}" presName="parentText" presStyleLbl="node1" presStyleIdx="5" presStyleCnt="6">
        <dgm:presLayoutVars>
          <dgm:chMax val="0"/>
          <dgm:bulletEnabled val="1"/>
        </dgm:presLayoutVars>
      </dgm:prSet>
      <dgm:spPr/>
    </dgm:pt>
  </dgm:ptLst>
  <dgm:cxnLst>
    <dgm:cxn modelId="{9E056602-1C7A-41B1-B038-5BC24047DF54}" srcId="{A1A2E993-2A93-4A55-8BCB-104B374C9F37}" destId="{0B9F6689-19EB-4483-BFD9-A0E617A41128}" srcOrd="3" destOrd="0" parTransId="{25244813-03DB-483C-AB4E-3B0EEA774661}" sibTransId="{E24DBAD0-F89B-4B85-9C1C-3379293816E6}"/>
    <dgm:cxn modelId="{80AC8E0B-D34A-472F-BB0C-1B4EC0954A12}" srcId="{A1A2E993-2A93-4A55-8BCB-104B374C9F37}" destId="{81FB4591-6921-489C-AC52-10F47CFAE352}" srcOrd="5" destOrd="0" parTransId="{FF8870A0-53A9-45C7-BB6C-0D05A70C8605}" sibTransId="{95464063-62F0-418D-9AED-9ABC4CD448B2}"/>
    <dgm:cxn modelId="{B1FF980D-FB44-40F2-A5F9-5AA8A5538913}" srcId="{A1A2E993-2A93-4A55-8BCB-104B374C9F37}" destId="{9A81B72A-339F-449A-B15F-C46071E7F373}" srcOrd="2" destOrd="0" parTransId="{A8A8B550-2B7B-4C6B-B1D2-D880BE6AE059}" sibTransId="{BD5FF729-1D6B-468F-9409-FB3CC46A192A}"/>
    <dgm:cxn modelId="{72F5683C-8468-4169-8E38-99A125D8DC89}" type="presOf" srcId="{9A81B72A-339F-449A-B15F-C46071E7F373}" destId="{F3A0F43C-A06B-45AC-8A56-60218E3A9DA9}" srcOrd="0" destOrd="0" presId="urn:microsoft.com/office/officeart/2005/8/layout/vList2"/>
    <dgm:cxn modelId="{E10DB44E-E1EE-4EF2-B8B2-29ADDCFDE980}" srcId="{A1A2E993-2A93-4A55-8BCB-104B374C9F37}" destId="{D99A96B1-56EE-47D8-9C2F-DC4B82F74B39}" srcOrd="0" destOrd="0" parTransId="{D506BAFB-701E-4989-BA2E-1B3BA79F515D}" sibTransId="{E7266167-780A-4BF7-A69D-52E36C5B9FED}"/>
    <dgm:cxn modelId="{BC882D72-F169-4162-B4D0-BDB936313FDC}" srcId="{A1A2E993-2A93-4A55-8BCB-104B374C9F37}" destId="{1BCF17EC-8739-4C1B-BEAF-A0379A1F7DE2}" srcOrd="4" destOrd="0" parTransId="{3205A6F4-0A11-47B1-8E1D-FD4A8BF53E01}" sibTransId="{DE7650B9-C99A-4E24-85D8-F2B36934974F}"/>
    <dgm:cxn modelId="{CF604955-1F72-418C-9535-A3A6D36A50DB}" type="presOf" srcId="{A1A2E993-2A93-4A55-8BCB-104B374C9F37}" destId="{0EE40B65-4CB7-423D-8BE2-846EF56ECDBE}" srcOrd="0" destOrd="0" presId="urn:microsoft.com/office/officeart/2005/8/layout/vList2"/>
    <dgm:cxn modelId="{634CDF82-46D0-412E-9DA7-0E35E46D315C}" type="presOf" srcId="{1BCF17EC-8739-4C1B-BEAF-A0379A1F7DE2}" destId="{5BEE9096-75A4-419B-AFC2-674ECEFF9575}" srcOrd="0" destOrd="0" presId="urn:microsoft.com/office/officeart/2005/8/layout/vList2"/>
    <dgm:cxn modelId="{8A6270B2-6619-4303-932D-395E1F5578B1}" type="presOf" srcId="{81FB4591-6921-489C-AC52-10F47CFAE352}" destId="{3045FAFC-C506-497E-A526-5D85160CB04B}" srcOrd="0" destOrd="0" presId="urn:microsoft.com/office/officeart/2005/8/layout/vList2"/>
    <dgm:cxn modelId="{7C2BC7C6-17C5-4321-A7B1-FCFF2799EBFE}" type="presOf" srcId="{D99A96B1-56EE-47D8-9C2F-DC4B82F74B39}" destId="{E959993D-446F-4116-8090-4C3E5704DDFF}" srcOrd="0" destOrd="0" presId="urn:microsoft.com/office/officeart/2005/8/layout/vList2"/>
    <dgm:cxn modelId="{EBBC22ED-91DF-41AF-B30D-29227C514EA3}" srcId="{A1A2E993-2A93-4A55-8BCB-104B374C9F37}" destId="{2B277F8E-CBED-44A9-B38F-E5A704018BBE}" srcOrd="1" destOrd="0" parTransId="{D5088E36-D375-420E-AD1D-5840A24710EC}" sibTransId="{42F37D2A-1E51-4827-AB75-CB9B1FED409E}"/>
    <dgm:cxn modelId="{5EEDBEF2-189E-4788-B5F3-46D59EEB58EE}" type="presOf" srcId="{0B9F6689-19EB-4483-BFD9-A0E617A41128}" destId="{EAC1C10D-F352-4A9F-A870-EEEDB29D9D14}" srcOrd="0" destOrd="0" presId="urn:microsoft.com/office/officeart/2005/8/layout/vList2"/>
    <dgm:cxn modelId="{928A18FE-7FDF-400B-BB56-78E5A279490F}" type="presOf" srcId="{2B277F8E-CBED-44A9-B38F-E5A704018BBE}" destId="{78D9A47D-4136-4208-822F-B3DE7B75D5DE}" srcOrd="0" destOrd="0" presId="urn:microsoft.com/office/officeart/2005/8/layout/vList2"/>
    <dgm:cxn modelId="{FC29207A-74AD-42B0-8965-09FD2D8A1C5D}" type="presParOf" srcId="{0EE40B65-4CB7-423D-8BE2-846EF56ECDBE}" destId="{E959993D-446F-4116-8090-4C3E5704DDFF}" srcOrd="0" destOrd="0" presId="urn:microsoft.com/office/officeart/2005/8/layout/vList2"/>
    <dgm:cxn modelId="{59D9535C-BED7-43C0-A762-61B4BCD18B17}" type="presParOf" srcId="{0EE40B65-4CB7-423D-8BE2-846EF56ECDBE}" destId="{59398542-C88C-4627-9766-AC2DC74DE64F}" srcOrd="1" destOrd="0" presId="urn:microsoft.com/office/officeart/2005/8/layout/vList2"/>
    <dgm:cxn modelId="{9DC6DC90-182B-446D-9F0D-F4211F8C8FB3}" type="presParOf" srcId="{0EE40B65-4CB7-423D-8BE2-846EF56ECDBE}" destId="{78D9A47D-4136-4208-822F-B3DE7B75D5DE}" srcOrd="2" destOrd="0" presId="urn:microsoft.com/office/officeart/2005/8/layout/vList2"/>
    <dgm:cxn modelId="{A3D756A1-37F8-46CB-A562-502D20168200}" type="presParOf" srcId="{0EE40B65-4CB7-423D-8BE2-846EF56ECDBE}" destId="{E5D3465F-BB90-4BF5-8A6E-F6188E868E86}" srcOrd="3" destOrd="0" presId="urn:microsoft.com/office/officeart/2005/8/layout/vList2"/>
    <dgm:cxn modelId="{7A573AA5-3232-41FD-A6D2-217E8502F19E}" type="presParOf" srcId="{0EE40B65-4CB7-423D-8BE2-846EF56ECDBE}" destId="{F3A0F43C-A06B-45AC-8A56-60218E3A9DA9}" srcOrd="4" destOrd="0" presId="urn:microsoft.com/office/officeart/2005/8/layout/vList2"/>
    <dgm:cxn modelId="{DFDF2699-E5E0-4C7D-8CD1-E7CAEB119B48}" type="presParOf" srcId="{0EE40B65-4CB7-423D-8BE2-846EF56ECDBE}" destId="{5AABC11E-0044-4373-9439-14B12D96DE94}" srcOrd="5" destOrd="0" presId="urn:microsoft.com/office/officeart/2005/8/layout/vList2"/>
    <dgm:cxn modelId="{C4DF8584-C875-4AF1-92C2-A1841657C430}" type="presParOf" srcId="{0EE40B65-4CB7-423D-8BE2-846EF56ECDBE}" destId="{EAC1C10D-F352-4A9F-A870-EEEDB29D9D14}" srcOrd="6" destOrd="0" presId="urn:microsoft.com/office/officeart/2005/8/layout/vList2"/>
    <dgm:cxn modelId="{8777EEA7-53E2-4218-8B1A-8CB3EA194C3E}" type="presParOf" srcId="{0EE40B65-4CB7-423D-8BE2-846EF56ECDBE}" destId="{6057E865-B36E-4C01-B553-31E99C7E0DA3}" srcOrd="7" destOrd="0" presId="urn:microsoft.com/office/officeart/2005/8/layout/vList2"/>
    <dgm:cxn modelId="{D28C3BBC-05C1-404F-87CD-67E1EE8A8AE6}" type="presParOf" srcId="{0EE40B65-4CB7-423D-8BE2-846EF56ECDBE}" destId="{5BEE9096-75A4-419B-AFC2-674ECEFF9575}" srcOrd="8" destOrd="0" presId="urn:microsoft.com/office/officeart/2005/8/layout/vList2"/>
    <dgm:cxn modelId="{80FCC798-CCE7-4540-A215-F88412406718}" type="presParOf" srcId="{0EE40B65-4CB7-423D-8BE2-846EF56ECDBE}" destId="{C363F0F1-A23E-447A-8457-B607B541D440}" srcOrd="9" destOrd="0" presId="urn:microsoft.com/office/officeart/2005/8/layout/vList2"/>
    <dgm:cxn modelId="{9AB52792-EAB8-4DB2-99C5-A48AC9186A7B}" type="presParOf" srcId="{0EE40B65-4CB7-423D-8BE2-846EF56ECDBE}" destId="{3045FAFC-C506-497E-A526-5D85160CB04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040ED-60AB-4A50-A668-4C10AB31D10E}">
      <dsp:nvSpPr>
        <dsp:cNvPr id="0" name=""/>
        <dsp:cNvSpPr/>
      </dsp:nvSpPr>
      <dsp:spPr>
        <a:xfrm>
          <a:off x="3080" y="465433"/>
          <a:ext cx="2444055" cy="342167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US" sz="1900" kern="1200"/>
            <a:t>Treat the problems they aim to fix as issues of justice</a:t>
          </a:r>
        </a:p>
      </dsp:txBody>
      <dsp:txXfrm>
        <a:off x="3080" y="1765670"/>
        <a:ext cx="2444055" cy="2053006"/>
      </dsp:txXfrm>
    </dsp:sp>
    <dsp:sp modelId="{6536150E-5EC0-4C66-8ABA-0E5651414C1C}">
      <dsp:nvSpPr>
        <dsp:cNvPr id="0" name=""/>
        <dsp:cNvSpPr/>
      </dsp:nvSpPr>
      <dsp:spPr>
        <a:xfrm>
          <a:off x="711856" y="807600"/>
          <a:ext cx="1026503" cy="10265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957928"/>
        <a:ext cx="725847" cy="725847"/>
      </dsp:txXfrm>
    </dsp:sp>
    <dsp:sp modelId="{654F3D0A-F83E-4339-8F26-D99CD7261F4A}">
      <dsp:nvSpPr>
        <dsp:cNvPr id="0" name=""/>
        <dsp:cNvSpPr/>
      </dsp:nvSpPr>
      <dsp:spPr>
        <a:xfrm>
          <a:off x="3080" y="3887038"/>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A7042-7648-4C36-8247-CDB75FDCF592}">
      <dsp:nvSpPr>
        <dsp:cNvPr id="0" name=""/>
        <dsp:cNvSpPr/>
      </dsp:nvSpPr>
      <dsp:spPr>
        <a:xfrm>
          <a:off x="2691541" y="465433"/>
          <a:ext cx="2444055" cy="342167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US" sz="1900" kern="1200" dirty="0"/>
            <a:t>Expand the domain of political, conscious, democratic decision-making.</a:t>
          </a:r>
        </a:p>
      </dsp:txBody>
      <dsp:txXfrm>
        <a:off x="2691541" y="1765670"/>
        <a:ext cx="2444055" cy="2053006"/>
      </dsp:txXfrm>
    </dsp:sp>
    <dsp:sp modelId="{4A0AF6D3-1B6E-4425-B307-3BC8736E423E}">
      <dsp:nvSpPr>
        <dsp:cNvPr id="0" name=""/>
        <dsp:cNvSpPr/>
      </dsp:nvSpPr>
      <dsp:spPr>
        <a:xfrm>
          <a:off x="3400317" y="807600"/>
          <a:ext cx="1026503" cy="10265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957928"/>
        <a:ext cx="725847" cy="725847"/>
      </dsp:txXfrm>
    </dsp:sp>
    <dsp:sp modelId="{CFA64B2D-EB8C-42B3-8E68-8DB49C03CCC2}">
      <dsp:nvSpPr>
        <dsp:cNvPr id="0" name=""/>
        <dsp:cNvSpPr/>
      </dsp:nvSpPr>
      <dsp:spPr>
        <a:xfrm>
          <a:off x="2691541" y="3887038"/>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1C4E2-DFE3-4272-9E16-363F75850669}">
      <dsp:nvSpPr>
        <dsp:cNvPr id="0" name=""/>
        <dsp:cNvSpPr/>
      </dsp:nvSpPr>
      <dsp:spPr>
        <a:xfrm>
          <a:off x="5380002" y="465433"/>
          <a:ext cx="2444055" cy="342167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US" sz="1900" kern="1200"/>
            <a:t>Move issues from private to public – demand that people </a:t>
          </a:r>
          <a:r>
            <a:rPr lang="en-US" sz="1900" i="1" kern="1200"/>
            <a:t>reflect </a:t>
          </a:r>
          <a:r>
            <a:rPr lang="en-US" sz="1900" i="0" kern="1200"/>
            <a:t>on issues</a:t>
          </a:r>
          <a:endParaRPr lang="en-US" sz="1900" kern="1200"/>
        </a:p>
      </dsp:txBody>
      <dsp:txXfrm>
        <a:off x="5380002" y="1765670"/>
        <a:ext cx="2444055" cy="2053006"/>
      </dsp:txXfrm>
    </dsp:sp>
    <dsp:sp modelId="{82A00A9C-4483-4E6B-92B1-D62EBB7DE697}">
      <dsp:nvSpPr>
        <dsp:cNvPr id="0" name=""/>
        <dsp:cNvSpPr/>
      </dsp:nvSpPr>
      <dsp:spPr>
        <a:xfrm>
          <a:off x="6088778" y="807600"/>
          <a:ext cx="1026503" cy="10265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957928"/>
        <a:ext cx="725847" cy="725847"/>
      </dsp:txXfrm>
    </dsp:sp>
    <dsp:sp modelId="{972B175B-3192-43A0-9EF8-02D438B8FE1F}">
      <dsp:nvSpPr>
        <dsp:cNvPr id="0" name=""/>
        <dsp:cNvSpPr/>
      </dsp:nvSpPr>
      <dsp:spPr>
        <a:xfrm>
          <a:off x="5380002" y="3887038"/>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905D6-2E18-4BC1-9709-F538D396B25B}">
      <dsp:nvSpPr>
        <dsp:cNvPr id="0" name=""/>
        <dsp:cNvSpPr/>
      </dsp:nvSpPr>
      <dsp:spPr>
        <a:xfrm>
          <a:off x="8068463" y="465433"/>
          <a:ext cx="2444055" cy="3421677"/>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44550">
            <a:lnSpc>
              <a:spcPct val="90000"/>
            </a:lnSpc>
            <a:spcBef>
              <a:spcPct val="0"/>
            </a:spcBef>
            <a:spcAft>
              <a:spcPct val="35000"/>
            </a:spcAft>
            <a:buNone/>
          </a:pPr>
          <a:r>
            <a:rPr lang="en-US" sz="1900" i="1" kern="1200" dirty="0"/>
            <a:t>Often operate outside of routine channels.</a:t>
          </a:r>
          <a:endParaRPr lang="en-US" sz="1900" kern="1200" dirty="0"/>
        </a:p>
      </dsp:txBody>
      <dsp:txXfrm>
        <a:off x="8068463" y="1765670"/>
        <a:ext cx="2444055" cy="2053006"/>
      </dsp:txXfrm>
    </dsp:sp>
    <dsp:sp modelId="{527D0593-010D-4EB6-8B07-BDF1A26BE2F9}">
      <dsp:nvSpPr>
        <dsp:cNvPr id="0" name=""/>
        <dsp:cNvSpPr/>
      </dsp:nvSpPr>
      <dsp:spPr>
        <a:xfrm>
          <a:off x="8777239" y="807600"/>
          <a:ext cx="1026503" cy="10265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957928"/>
        <a:ext cx="725847" cy="725847"/>
      </dsp:txXfrm>
    </dsp:sp>
    <dsp:sp modelId="{28E06C14-B956-4203-9C45-99AC68D10425}">
      <dsp:nvSpPr>
        <dsp:cNvPr id="0" name=""/>
        <dsp:cNvSpPr/>
      </dsp:nvSpPr>
      <dsp:spPr>
        <a:xfrm>
          <a:off x="8068463" y="3887038"/>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9993D-446F-4116-8090-4C3E5704DDFF}">
      <dsp:nvSpPr>
        <dsp:cNvPr id="0" name=""/>
        <dsp:cNvSpPr/>
      </dsp:nvSpPr>
      <dsp:spPr>
        <a:xfrm>
          <a:off x="0" y="32292"/>
          <a:ext cx="6513603" cy="914940"/>
        </a:xfrm>
        <a:prstGeom prst="roundRect">
          <a:avLst/>
        </a:prstGeom>
        <a:solidFill>
          <a:srgbClr val="F058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Consistently avoids typographical, spelling, and grammatical errors.</a:t>
          </a:r>
        </a:p>
      </dsp:txBody>
      <dsp:txXfrm>
        <a:off x="44664" y="76956"/>
        <a:ext cx="6424275" cy="825612"/>
      </dsp:txXfrm>
    </dsp:sp>
    <dsp:sp modelId="{78D9A47D-4136-4208-822F-B3DE7B75D5DE}">
      <dsp:nvSpPr>
        <dsp:cNvPr id="0" name=""/>
        <dsp:cNvSpPr/>
      </dsp:nvSpPr>
      <dsp:spPr>
        <a:xfrm>
          <a:off x="0" y="1013472"/>
          <a:ext cx="6513603" cy="91494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Makes statements of fact that are accurate, supported with evidence.</a:t>
          </a:r>
        </a:p>
      </dsp:txBody>
      <dsp:txXfrm>
        <a:off x="44664" y="1058136"/>
        <a:ext cx="6424275" cy="825612"/>
      </dsp:txXfrm>
    </dsp:sp>
    <dsp:sp modelId="{F3A0F43C-A06B-45AC-8A56-60218E3A9DA9}">
      <dsp:nvSpPr>
        <dsp:cNvPr id="0" name=""/>
        <dsp:cNvSpPr/>
      </dsp:nvSpPr>
      <dsp:spPr>
        <a:xfrm>
          <a:off x="0" y="1994652"/>
          <a:ext cx="6513603" cy="914940"/>
        </a:xfrm>
        <a:prstGeom prst="roundRect">
          <a:avLst/>
        </a:prstGeom>
        <a:solidFill>
          <a:srgbClr val="F058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Addresses the complexity of the experience.</a:t>
          </a:r>
        </a:p>
      </dsp:txBody>
      <dsp:txXfrm>
        <a:off x="44664" y="2039316"/>
        <a:ext cx="6424275" cy="825612"/>
      </dsp:txXfrm>
    </dsp:sp>
    <dsp:sp modelId="{EAC1C10D-F352-4A9F-A870-EEEDB29D9D14}">
      <dsp:nvSpPr>
        <dsp:cNvPr id="0" name=""/>
        <dsp:cNvSpPr/>
      </dsp:nvSpPr>
      <dsp:spPr>
        <a:xfrm>
          <a:off x="0" y="2975833"/>
          <a:ext cx="6513603" cy="91494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Gives meaningful consideration to alternative points of view.</a:t>
          </a:r>
        </a:p>
      </dsp:txBody>
      <dsp:txXfrm>
        <a:off x="44664" y="3020497"/>
        <a:ext cx="6424275" cy="825612"/>
      </dsp:txXfrm>
    </dsp:sp>
    <dsp:sp modelId="{5BEE9096-75A4-419B-AFC2-674ECEFF9575}">
      <dsp:nvSpPr>
        <dsp:cNvPr id="0" name=""/>
        <dsp:cNvSpPr/>
      </dsp:nvSpPr>
      <dsp:spPr>
        <a:xfrm>
          <a:off x="0" y="3957013"/>
          <a:ext cx="6513603" cy="914940"/>
        </a:xfrm>
        <a:prstGeom prst="roundRect">
          <a:avLst/>
        </a:prstGeom>
        <a:solidFill>
          <a:srgbClr val="F0582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Demonstrates a line of reasoning that is logical, with conclusions or goals that follow clearly.</a:t>
          </a:r>
        </a:p>
      </dsp:txBody>
      <dsp:txXfrm>
        <a:off x="44664" y="4001677"/>
        <a:ext cx="6424275" cy="825612"/>
      </dsp:txXfrm>
    </dsp:sp>
    <dsp:sp modelId="{3045FAFC-C506-497E-A526-5D85160CB04B}">
      <dsp:nvSpPr>
        <dsp:cNvPr id="0" name=""/>
        <dsp:cNvSpPr/>
      </dsp:nvSpPr>
      <dsp:spPr>
        <a:xfrm>
          <a:off x="0" y="4938193"/>
          <a:ext cx="6513603" cy="91494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Draws conclusions and sets goals that address at least one major issue raised by the experience.</a:t>
          </a:r>
        </a:p>
      </dsp:txBody>
      <dsp:txXfrm>
        <a:off x="44664" y="4982857"/>
        <a:ext cx="6424275" cy="82561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9404-7E5C-4550-AB0B-F211C81E25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E8F4B8-788D-48C8-B2B9-00A6A9281C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448351-2DE5-45F4-8D18-18FAF1744CDA}"/>
              </a:ext>
            </a:extLst>
          </p:cNvPr>
          <p:cNvSpPr>
            <a:spLocks noGrp="1"/>
          </p:cNvSpPr>
          <p:nvPr>
            <p:ph type="dt" sz="half" idx="10"/>
          </p:nvPr>
        </p:nvSpPr>
        <p:spPr/>
        <p:txBody>
          <a:bodyPr/>
          <a:lstStyle/>
          <a:p>
            <a:fld id="{685FCF79-A8EA-42EB-8AF6-4818B1A73184}" type="datetimeFigureOut">
              <a:rPr lang="en-US" smtClean="0"/>
              <a:t>11/13/2019</a:t>
            </a:fld>
            <a:endParaRPr lang="en-US"/>
          </a:p>
        </p:txBody>
      </p:sp>
      <p:sp>
        <p:nvSpPr>
          <p:cNvPr id="5" name="Footer Placeholder 4">
            <a:extLst>
              <a:ext uri="{FF2B5EF4-FFF2-40B4-BE49-F238E27FC236}">
                <a16:creationId xmlns:a16="http://schemas.microsoft.com/office/drawing/2014/main" id="{DD395517-DD64-43DB-9DA1-FB0ABDAFE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6FD6B-D262-47D8-9C5D-8742BEADD95E}"/>
              </a:ext>
            </a:extLst>
          </p:cNvPr>
          <p:cNvSpPr>
            <a:spLocks noGrp="1"/>
          </p:cNvSpPr>
          <p:nvPr>
            <p:ph type="sldNum" sz="quarter" idx="12"/>
          </p:nvPr>
        </p:nvSpPr>
        <p:spPr/>
        <p:txBody>
          <a:bodyPr/>
          <a:lstStyle/>
          <a:p>
            <a:fld id="{C93D72F5-983A-4773-93F8-7178F951BE6C}" type="slidenum">
              <a:rPr lang="en-US" smtClean="0"/>
              <a:t>‹#›</a:t>
            </a:fld>
            <a:endParaRPr lang="en-US"/>
          </a:p>
        </p:txBody>
      </p:sp>
    </p:spTree>
    <p:extLst>
      <p:ext uri="{BB962C8B-B14F-4D97-AF65-F5344CB8AC3E}">
        <p14:creationId xmlns:p14="http://schemas.microsoft.com/office/powerpoint/2010/main" val="336359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6248-C4D5-4B57-A6F3-27A4EFA8C2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753FDC-9F03-405B-BF2E-C11A27A18E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D7BBC-7E71-4F03-B909-B4A10B389F73}"/>
              </a:ext>
            </a:extLst>
          </p:cNvPr>
          <p:cNvSpPr>
            <a:spLocks noGrp="1"/>
          </p:cNvSpPr>
          <p:nvPr>
            <p:ph type="dt" sz="half" idx="10"/>
          </p:nvPr>
        </p:nvSpPr>
        <p:spPr/>
        <p:txBody>
          <a:bodyPr/>
          <a:lstStyle/>
          <a:p>
            <a:fld id="{685FCF79-A8EA-42EB-8AF6-4818B1A73184}" type="datetimeFigureOut">
              <a:rPr lang="en-US" smtClean="0"/>
              <a:t>11/13/2019</a:t>
            </a:fld>
            <a:endParaRPr lang="en-US"/>
          </a:p>
        </p:txBody>
      </p:sp>
      <p:sp>
        <p:nvSpPr>
          <p:cNvPr id="5" name="Footer Placeholder 4">
            <a:extLst>
              <a:ext uri="{FF2B5EF4-FFF2-40B4-BE49-F238E27FC236}">
                <a16:creationId xmlns:a16="http://schemas.microsoft.com/office/drawing/2014/main" id="{7AEA215C-DDDF-485F-9A18-13986282E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683EA-4465-44BA-8174-B2589012A1B8}"/>
              </a:ext>
            </a:extLst>
          </p:cNvPr>
          <p:cNvSpPr>
            <a:spLocks noGrp="1"/>
          </p:cNvSpPr>
          <p:nvPr>
            <p:ph type="sldNum" sz="quarter" idx="12"/>
          </p:nvPr>
        </p:nvSpPr>
        <p:spPr/>
        <p:txBody>
          <a:bodyPr/>
          <a:lstStyle/>
          <a:p>
            <a:fld id="{C93D72F5-983A-4773-93F8-7178F951BE6C}" type="slidenum">
              <a:rPr lang="en-US" smtClean="0"/>
              <a:t>‹#›</a:t>
            </a:fld>
            <a:endParaRPr lang="en-US"/>
          </a:p>
        </p:txBody>
      </p:sp>
    </p:spTree>
    <p:extLst>
      <p:ext uri="{BB962C8B-B14F-4D97-AF65-F5344CB8AC3E}">
        <p14:creationId xmlns:p14="http://schemas.microsoft.com/office/powerpoint/2010/main" val="396001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F245B-2E15-4CF5-BF76-FC4E23D775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CF8EEF-30B5-495F-A44E-557463AC34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854FF-FE75-45FC-BA15-724F2D05D88B}"/>
              </a:ext>
            </a:extLst>
          </p:cNvPr>
          <p:cNvSpPr>
            <a:spLocks noGrp="1"/>
          </p:cNvSpPr>
          <p:nvPr>
            <p:ph type="dt" sz="half" idx="10"/>
          </p:nvPr>
        </p:nvSpPr>
        <p:spPr/>
        <p:txBody>
          <a:bodyPr/>
          <a:lstStyle/>
          <a:p>
            <a:fld id="{685FCF79-A8EA-42EB-8AF6-4818B1A73184}" type="datetimeFigureOut">
              <a:rPr lang="en-US" smtClean="0"/>
              <a:t>11/13/2019</a:t>
            </a:fld>
            <a:endParaRPr lang="en-US"/>
          </a:p>
        </p:txBody>
      </p:sp>
      <p:sp>
        <p:nvSpPr>
          <p:cNvPr id="5" name="Footer Placeholder 4">
            <a:extLst>
              <a:ext uri="{FF2B5EF4-FFF2-40B4-BE49-F238E27FC236}">
                <a16:creationId xmlns:a16="http://schemas.microsoft.com/office/drawing/2014/main" id="{19B97595-4197-4196-B4A3-534E11D23D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D48C6-DF4C-4B9B-95ED-F8D9AC122579}"/>
              </a:ext>
            </a:extLst>
          </p:cNvPr>
          <p:cNvSpPr>
            <a:spLocks noGrp="1"/>
          </p:cNvSpPr>
          <p:nvPr>
            <p:ph type="sldNum" sz="quarter" idx="12"/>
          </p:nvPr>
        </p:nvSpPr>
        <p:spPr/>
        <p:txBody>
          <a:bodyPr/>
          <a:lstStyle/>
          <a:p>
            <a:fld id="{C93D72F5-983A-4773-93F8-7178F951BE6C}" type="slidenum">
              <a:rPr lang="en-US" smtClean="0"/>
              <a:t>‹#›</a:t>
            </a:fld>
            <a:endParaRPr lang="en-US"/>
          </a:p>
        </p:txBody>
      </p:sp>
    </p:spTree>
    <p:extLst>
      <p:ext uri="{BB962C8B-B14F-4D97-AF65-F5344CB8AC3E}">
        <p14:creationId xmlns:p14="http://schemas.microsoft.com/office/powerpoint/2010/main" val="186925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3E88-3BBC-4E6A-82CF-BA8142DDDE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EAAC31-EBFC-4A2F-9B76-EBBC15C4DF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0A6ED-41A9-4111-907F-DDFD39868519}"/>
              </a:ext>
            </a:extLst>
          </p:cNvPr>
          <p:cNvSpPr>
            <a:spLocks noGrp="1"/>
          </p:cNvSpPr>
          <p:nvPr>
            <p:ph type="dt" sz="half" idx="10"/>
          </p:nvPr>
        </p:nvSpPr>
        <p:spPr/>
        <p:txBody>
          <a:bodyPr/>
          <a:lstStyle/>
          <a:p>
            <a:fld id="{685FCF79-A8EA-42EB-8AF6-4818B1A73184}" type="datetimeFigureOut">
              <a:rPr lang="en-US" smtClean="0"/>
              <a:t>11/13/2019</a:t>
            </a:fld>
            <a:endParaRPr lang="en-US"/>
          </a:p>
        </p:txBody>
      </p:sp>
      <p:sp>
        <p:nvSpPr>
          <p:cNvPr id="5" name="Footer Placeholder 4">
            <a:extLst>
              <a:ext uri="{FF2B5EF4-FFF2-40B4-BE49-F238E27FC236}">
                <a16:creationId xmlns:a16="http://schemas.microsoft.com/office/drawing/2014/main" id="{C349E6B0-4AB2-49B0-A9BF-E3F80221C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C7693-8A58-48FE-87AB-A399AA12B4BC}"/>
              </a:ext>
            </a:extLst>
          </p:cNvPr>
          <p:cNvSpPr>
            <a:spLocks noGrp="1"/>
          </p:cNvSpPr>
          <p:nvPr>
            <p:ph type="sldNum" sz="quarter" idx="12"/>
          </p:nvPr>
        </p:nvSpPr>
        <p:spPr/>
        <p:txBody>
          <a:bodyPr/>
          <a:lstStyle/>
          <a:p>
            <a:fld id="{C93D72F5-983A-4773-93F8-7178F951BE6C}" type="slidenum">
              <a:rPr lang="en-US" smtClean="0"/>
              <a:t>‹#›</a:t>
            </a:fld>
            <a:endParaRPr lang="en-US"/>
          </a:p>
        </p:txBody>
      </p:sp>
    </p:spTree>
    <p:extLst>
      <p:ext uri="{BB962C8B-B14F-4D97-AF65-F5344CB8AC3E}">
        <p14:creationId xmlns:p14="http://schemas.microsoft.com/office/powerpoint/2010/main" val="157252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8878-9D9B-4B14-8B79-ABF11D50C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B9FBF9-D39C-49C8-9576-4308BBF94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0B752F-920B-460C-AE02-7F2E39301C1A}"/>
              </a:ext>
            </a:extLst>
          </p:cNvPr>
          <p:cNvSpPr>
            <a:spLocks noGrp="1"/>
          </p:cNvSpPr>
          <p:nvPr>
            <p:ph type="dt" sz="half" idx="10"/>
          </p:nvPr>
        </p:nvSpPr>
        <p:spPr/>
        <p:txBody>
          <a:bodyPr/>
          <a:lstStyle/>
          <a:p>
            <a:fld id="{685FCF79-A8EA-42EB-8AF6-4818B1A73184}" type="datetimeFigureOut">
              <a:rPr lang="en-US" smtClean="0"/>
              <a:t>11/13/2019</a:t>
            </a:fld>
            <a:endParaRPr lang="en-US"/>
          </a:p>
        </p:txBody>
      </p:sp>
      <p:sp>
        <p:nvSpPr>
          <p:cNvPr id="5" name="Footer Placeholder 4">
            <a:extLst>
              <a:ext uri="{FF2B5EF4-FFF2-40B4-BE49-F238E27FC236}">
                <a16:creationId xmlns:a16="http://schemas.microsoft.com/office/drawing/2014/main" id="{7016F504-C941-4F16-85A4-3415493EF2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C26A8-1307-4687-8857-78821816B969}"/>
              </a:ext>
            </a:extLst>
          </p:cNvPr>
          <p:cNvSpPr>
            <a:spLocks noGrp="1"/>
          </p:cNvSpPr>
          <p:nvPr>
            <p:ph type="sldNum" sz="quarter" idx="12"/>
          </p:nvPr>
        </p:nvSpPr>
        <p:spPr/>
        <p:txBody>
          <a:bodyPr/>
          <a:lstStyle/>
          <a:p>
            <a:fld id="{C93D72F5-983A-4773-93F8-7178F951BE6C}" type="slidenum">
              <a:rPr lang="en-US" smtClean="0"/>
              <a:t>‹#›</a:t>
            </a:fld>
            <a:endParaRPr lang="en-US"/>
          </a:p>
        </p:txBody>
      </p:sp>
    </p:spTree>
    <p:extLst>
      <p:ext uri="{BB962C8B-B14F-4D97-AF65-F5344CB8AC3E}">
        <p14:creationId xmlns:p14="http://schemas.microsoft.com/office/powerpoint/2010/main" val="17290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F5DB-290C-4F76-8460-CE26078572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33A83-2010-4006-8433-937CA24DCC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DA7045-54A9-4CFB-9F32-CB49A1209D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72731A-8242-40B6-9089-86ED61214CF9}"/>
              </a:ext>
            </a:extLst>
          </p:cNvPr>
          <p:cNvSpPr>
            <a:spLocks noGrp="1"/>
          </p:cNvSpPr>
          <p:nvPr>
            <p:ph type="dt" sz="half" idx="10"/>
          </p:nvPr>
        </p:nvSpPr>
        <p:spPr/>
        <p:txBody>
          <a:bodyPr/>
          <a:lstStyle/>
          <a:p>
            <a:fld id="{685FCF79-A8EA-42EB-8AF6-4818B1A73184}" type="datetimeFigureOut">
              <a:rPr lang="en-US" smtClean="0"/>
              <a:t>11/13/2019</a:t>
            </a:fld>
            <a:endParaRPr lang="en-US"/>
          </a:p>
        </p:txBody>
      </p:sp>
      <p:sp>
        <p:nvSpPr>
          <p:cNvPr id="6" name="Footer Placeholder 5">
            <a:extLst>
              <a:ext uri="{FF2B5EF4-FFF2-40B4-BE49-F238E27FC236}">
                <a16:creationId xmlns:a16="http://schemas.microsoft.com/office/drawing/2014/main" id="{002BD358-8679-4EC6-84C1-543504339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7B68A-D326-49EE-AA69-C4F4E76D1534}"/>
              </a:ext>
            </a:extLst>
          </p:cNvPr>
          <p:cNvSpPr>
            <a:spLocks noGrp="1"/>
          </p:cNvSpPr>
          <p:nvPr>
            <p:ph type="sldNum" sz="quarter" idx="12"/>
          </p:nvPr>
        </p:nvSpPr>
        <p:spPr/>
        <p:txBody>
          <a:bodyPr/>
          <a:lstStyle/>
          <a:p>
            <a:fld id="{C93D72F5-983A-4773-93F8-7178F951BE6C}" type="slidenum">
              <a:rPr lang="en-US" smtClean="0"/>
              <a:t>‹#›</a:t>
            </a:fld>
            <a:endParaRPr lang="en-US"/>
          </a:p>
        </p:txBody>
      </p:sp>
    </p:spTree>
    <p:extLst>
      <p:ext uri="{BB962C8B-B14F-4D97-AF65-F5344CB8AC3E}">
        <p14:creationId xmlns:p14="http://schemas.microsoft.com/office/powerpoint/2010/main" val="313411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71E0-6C9F-420C-876B-82071990E9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4F404C-C656-4B0F-A8AF-6AA56B13F6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BB7407-C86B-401B-981B-476BF51F9F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21121A-E986-4A49-A1E5-90B9DD2F5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9F701F-BFC9-4062-8F6F-EE1FCF0D7C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CE5ADA-2F2E-4EBC-8C34-BB8290C450EF}"/>
              </a:ext>
            </a:extLst>
          </p:cNvPr>
          <p:cNvSpPr>
            <a:spLocks noGrp="1"/>
          </p:cNvSpPr>
          <p:nvPr>
            <p:ph type="dt" sz="half" idx="10"/>
          </p:nvPr>
        </p:nvSpPr>
        <p:spPr/>
        <p:txBody>
          <a:bodyPr/>
          <a:lstStyle/>
          <a:p>
            <a:fld id="{685FCF79-A8EA-42EB-8AF6-4818B1A73184}" type="datetimeFigureOut">
              <a:rPr lang="en-US" smtClean="0"/>
              <a:t>11/13/2019</a:t>
            </a:fld>
            <a:endParaRPr lang="en-US"/>
          </a:p>
        </p:txBody>
      </p:sp>
      <p:sp>
        <p:nvSpPr>
          <p:cNvPr id="8" name="Footer Placeholder 7">
            <a:extLst>
              <a:ext uri="{FF2B5EF4-FFF2-40B4-BE49-F238E27FC236}">
                <a16:creationId xmlns:a16="http://schemas.microsoft.com/office/drawing/2014/main" id="{9F71B17F-945E-4326-89B0-8978B3F8D1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B8B664-0AC8-4337-8032-B5E31081260E}"/>
              </a:ext>
            </a:extLst>
          </p:cNvPr>
          <p:cNvSpPr>
            <a:spLocks noGrp="1"/>
          </p:cNvSpPr>
          <p:nvPr>
            <p:ph type="sldNum" sz="quarter" idx="12"/>
          </p:nvPr>
        </p:nvSpPr>
        <p:spPr/>
        <p:txBody>
          <a:bodyPr/>
          <a:lstStyle/>
          <a:p>
            <a:fld id="{C93D72F5-983A-4773-93F8-7178F951BE6C}" type="slidenum">
              <a:rPr lang="en-US" smtClean="0"/>
              <a:t>‹#›</a:t>
            </a:fld>
            <a:endParaRPr lang="en-US"/>
          </a:p>
        </p:txBody>
      </p:sp>
    </p:spTree>
    <p:extLst>
      <p:ext uri="{BB962C8B-B14F-4D97-AF65-F5344CB8AC3E}">
        <p14:creationId xmlns:p14="http://schemas.microsoft.com/office/powerpoint/2010/main" val="359529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B22C-4DBD-4982-B29D-6DAB84799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4CD633-59DD-4508-AFB6-DE45DD4395B9}"/>
              </a:ext>
            </a:extLst>
          </p:cNvPr>
          <p:cNvSpPr>
            <a:spLocks noGrp="1"/>
          </p:cNvSpPr>
          <p:nvPr>
            <p:ph type="dt" sz="half" idx="10"/>
          </p:nvPr>
        </p:nvSpPr>
        <p:spPr/>
        <p:txBody>
          <a:bodyPr/>
          <a:lstStyle/>
          <a:p>
            <a:fld id="{685FCF79-A8EA-42EB-8AF6-4818B1A73184}" type="datetimeFigureOut">
              <a:rPr lang="en-US" smtClean="0"/>
              <a:t>11/13/2019</a:t>
            </a:fld>
            <a:endParaRPr lang="en-US"/>
          </a:p>
        </p:txBody>
      </p:sp>
      <p:sp>
        <p:nvSpPr>
          <p:cNvPr id="4" name="Footer Placeholder 3">
            <a:extLst>
              <a:ext uri="{FF2B5EF4-FFF2-40B4-BE49-F238E27FC236}">
                <a16:creationId xmlns:a16="http://schemas.microsoft.com/office/drawing/2014/main" id="{471507C4-DA88-4C1A-96EF-FBE7713C4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752518-A67D-4328-B613-DBB194C51E30}"/>
              </a:ext>
            </a:extLst>
          </p:cNvPr>
          <p:cNvSpPr>
            <a:spLocks noGrp="1"/>
          </p:cNvSpPr>
          <p:nvPr>
            <p:ph type="sldNum" sz="quarter" idx="12"/>
          </p:nvPr>
        </p:nvSpPr>
        <p:spPr/>
        <p:txBody>
          <a:bodyPr/>
          <a:lstStyle/>
          <a:p>
            <a:fld id="{C93D72F5-983A-4773-93F8-7178F951BE6C}" type="slidenum">
              <a:rPr lang="en-US" smtClean="0"/>
              <a:t>‹#›</a:t>
            </a:fld>
            <a:endParaRPr lang="en-US"/>
          </a:p>
        </p:txBody>
      </p:sp>
    </p:spTree>
    <p:extLst>
      <p:ext uri="{BB962C8B-B14F-4D97-AF65-F5344CB8AC3E}">
        <p14:creationId xmlns:p14="http://schemas.microsoft.com/office/powerpoint/2010/main" val="225066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32A4F1-57AC-4957-B289-5BEA0D327833}"/>
              </a:ext>
            </a:extLst>
          </p:cNvPr>
          <p:cNvSpPr>
            <a:spLocks noGrp="1"/>
          </p:cNvSpPr>
          <p:nvPr>
            <p:ph type="dt" sz="half" idx="10"/>
          </p:nvPr>
        </p:nvSpPr>
        <p:spPr/>
        <p:txBody>
          <a:bodyPr/>
          <a:lstStyle/>
          <a:p>
            <a:fld id="{685FCF79-A8EA-42EB-8AF6-4818B1A73184}" type="datetimeFigureOut">
              <a:rPr lang="en-US" smtClean="0"/>
              <a:t>11/13/2019</a:t>
            </a:fld>
            <a:endParaRPr lang="en-US"/>
          </a:p>
        </p:txBody>
      </p:sp>
      <p:sp>
        <p:nvSpPr>
          <p:cNvPr id="3" name="Footer Placeholder 2">
            <a:extLst>
              <a:ext uri="{FF2B5EF4-FFF2-40B4-BE49-F238E27FC236}">
                <a16:creationId xmlns:a16="http://schemas.microsoft.com/office/drawing/2014/main" id="{5B55A61A-D950-4EAB-A65D-076F5D2A7A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47E4FA-B80F-4AE9-B2F1-EEE64922E36A}"/>
              </a:ext>
            </a:extLst>
          </p:cNvPr>
          <p:cNvSpPr>
            <a:spLocks noGrp="1"/>
          </p:cNvSpPr>
          <p:nvPr>
            <p:ph type="sldNum" sz="quarter" idx="12"/>
          </p:nvPr>
        </p:nvSpPr>
        <p:spPr/>
        <p:txBody>
          <a:bodyPr/>
          <a:lstStyle/>
          <a:p>
            <a:fld id="{C93D72F5-983A-4773-93F8-7178F951BE6C}" type="slidenum">
              <a:rPr lang="en-US" smtClean="0"/>
              <a:t>‹#›</a:t>
            </a:fld>
            <a:endParaRPr lang="en-US"/>
          </a:p>
        </p:txBody>
      </p:sp>
    </p:spTree>
    <p:extLst>
      <p:ext uri="{BB962C8B-B14F-4D97-AF65-F5344CB8AC3E}">
        <p14:creationId xmlns:p14="http://schemas.microsoft.com/office/powerpoint/2010/main" val="220053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FAC3-6229-4171-91DE-E118E5EF5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59F2CE-C59A-4F44-A4F0-A45A19257B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7D79F1-74ED-4412-B7D4-1CBF0B5B4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6CA29A-FD4B-4330-B13B-035FB4E0569D}"/>
              </a:ext>
            </a:extLst>
          </p:cNvPr>
          <p:cNvSpPr>
            <a:spLocks noGrp="1"/>
          </p:cNvSpPr>
          <p:nvPr>
            <p:ph type="dt" sz="half" idx="10"/>
          </p:nvPr>
        </p:nvSpPr>
        <p:spPr/>
        <p:txBody>
          <a:bodyPr/>
          <a:lstStyle/>
          <a:p>
            <a:fld id="{685FCF79-A8EA-42EB-8AF6-4818B1A73184}" type="datetimeFigureOut">
              <a:rPr lang="en-US" smtClean="0"/>
              <a:t>11/13/2019</a:t>
            </a:fld>
            <a:endParaRPr lang="en-US"/>
          </a:p>
        </p:txBody>
      </p:sp>
      <p:sp>
        <p:nvSpPr>
          <p:cNvPr id="6" name="Footer Placeholder 5">
            <a:extLst>
              <a:ext uri="{FF2B5EF4-FFF2-40B4-BE49-F238E27FC236}">
                <a16:creationId xmlns:a16="http://schemas.microsoft.com/office/drawing/2014/main" id="{B8C7E17B-C483-45E0-8C5A-8C9DC3BD7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F024C-6D76-4EB7-822F-AAE700F0D377}"/>
              </a:ext>
            </a:extLst>
          </p:cNvPr>
          <p:cNvSpPr>
            <a:spLocks noGrp="1"/>
          </p:cNvSpPr>
          <p:nvPr>
            <p:ph type="sldNum" sz="quarter" idx="12"/>
          </p:nvPr>
        </p:nvSpPr>
        <p:spPr/>
        <p:txBody>
          <a:bodyPr/>
          <a:lstStyle/>
          <a:p>
            <a:fld id="{C93D72F5-983A-4773-93F8-7178F951BE6C}" type="slidenum">
              <a:rPr lang="en-US" smtClean="0"/>
              <a:t>‹#›</a:t>
            </a:fld>
            <a:endParaRPr lang="en-US"/>
          </a:p>
        </p:txBody>
      </p:sp>
    </p:spTree>
    <p:extLst>
      <p:ext uri="{BB962C8B-B14F-4D97-AF65-F5344CB8AC3E}">
        <p14:creationId xmlns:p14="http://schemas.microsoft.com/office/powerpoint/2010/main" val="307387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0016-25BE-4D2E-84F7-8A6A37319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AF85D2-474E-402F-8C9F-C4A3AEBF7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A1A2B5-6A9F-4E9D-8E9E-E0EA97383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FC4E62-04A2-433B-9B9B-97AAF437C262}"/>
              </a:ext>
            </a:extLst>
          </p:cNvPr>
          <p:cNvSpPr>
            <a:spLocks noGrp="1"/>
          </p:cNvSpPr>
          <p:nvPr>
            <p:ph type="dt" sz="half" idx="10"/>
          </p:nvPr>
        </p:nvSpPr>
        <p:spPr/>
        <p:txBody>
          <a:bodyPr/>
          <a:lstStyle/>
          <a:p>
            <a:fld id="{685FCF79-A8EA-42EB-8AF6-4818B1A73184}" type="datetimeFigureOut">
              <a:rPr lang="en-US" smtClean="0"/>
              <a:t>11/13/2019</a:t>
            </a:fld>
            <a:endParaRPr lang="en-US"/>
          </a:p>
        </p:txBody>
      </p:sp>
      <p:sp>
        <p:nvSpPr>
          <p:cNvPr id="6" name="Footer Placeholder 5">
            <a:extLst>
              <a:ext uri="{FF2B5EF4-FFF2-40B4-BE49-F238E27FC236}">
                <a16:creationId xmlns:a16="http://schemas.microsoft.com/office/drawing/2014/main" id="{C11D568C-9213-484F-A701-1004FF6A5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B8AFC-C7C5-456B-9D30-B2BD13CFD2DD}"/>
              </a:ext>
            </a:extLst>
          </p:cNvPr>
          <p:cNvSpPr>
            <a:spLocks noGrp="1"/>
          </p:cNvSpPr>
          <p:nvPr>
            <p:ph type="sldNum" sz="quarter" idx="12"/>
          </p:nvPr>
        </p:nvSpPr>
        <p:spPr/>
        <p:txBody>
          <a:bodyPr/>
          <a:lstStyle/>
          <a:p>
            <a:fld id="{C93D72F5-983A-4773-93F8-7178F951BE6C}" type="slidenum">
              <a:rPr lang="en-US" smtClean="0"/>
              <a:t>‹#›</a:t>
            </a:fld>
            <a:endParaRPr lang="en-US"/>
          </a:p>
        </p:txBody>
      </p:sp>
    </p:spTree>
    <p:extLst>
      <p:ext uri="{BB962C8B-B14F-4D97-AF65-F5344CB8AC3E}">
        <p14:creationId xmlns:p14="http://schemas.microsoft.com/office/powerpoint/2010/main" val="274595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097B2F-27B3-4AE8-B167-1B607890A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009671-2208-4217-B90E-91907E0CE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B83D9-3076-4ED2-A04A-53B3BF2D3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FCF79-A8EA-42EB-8AF6-4818B1A73184}" type="datetimeFigureOut">
              <a:rPr lang="en-US" smtClean="0"/>
              <a:t>11/13/2019</a:t>
            </a:fld>
            <a:endParaRPr lang="en-US"/>
          </a:p>
        </p:txBody>
      </p:sp>
      <p:sp>
        <p:nvSpPr>
          <p:cNvPr id="5" name="Footer Placeholder 4">
            <a:extLst>
              <a:ext uri="{FF2B5EF4-FFF2-40B4-BE49-F238E27FC236}">
                <a16:creationId xmlns:a16="http://schemas.microsoft.com/office/drawing/2014/main" id="{3CDCCE1C-15FF-46C2-AFB2-4AF277B51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8F4D3E-512B-49CE-9732-D6204F3FA2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D72F5-983A-4773-93F8-7178F951BE6C}" type="slidenum">
              <a:rPr lang="en-US" smtClean="0"/>
              <a:t>‹#›</a:t>
            </a:fld>
            <a:endParaRPr lang="en-US"/>
          </a:p>
        </p:txBody>
      </p:sp>
    </p:spTree>
    <p:extLst>
      <p:ext uri="{BB962C8B-B14F-4D97-AF65-F5344CB8AC3E}">
        <p14:creationId xmlns:p14="http://schemas.microsoft.com/office/powerpoint/2010/main" val="366397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carson ellis">
            <a:extLst>
              <a:ext uri="{FF2B5EF4-FFF2-40B4-BE49-F238E27FC236}">
                <a16:creationId xmlns:a16="http://schemas.microsoft.com/office/drawing/2014/main" id="{54015F70-AED8-4977-8138-43B4CDA4A5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25" r="5007"/>
          <a:stretch/>
        </p:blipFill>
        <p:spPr bwMode="auto">
          <a:xfrm>
            <a:off x="20" y="10"/>
            <a:ext cx="46372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765AEB-7437-4A18-A3E2-B564CAA23859}"/>
              </a:ext>
            </a:extLst>
          </p:cNvPr>
          <p:cNvSpPr>
            <a:spLocks noGrp="1"/>
          </p:cNvSpPr>
          <p:nvPr>
            <p:ph type="ctrTitle"/>
          </p:nvPr>
        </p:nvSpPr>
        <p:spPr>
          <a:xfrm>
            <a:off x="5277328" y="640082"/>
            <a:ext cx="6274591" cy="3351602"/>
          </a:xfrm>
        </p:spPr>
        <p:txBody>
          <a:bodyPr>
            <a:normAutofit/>
          </a:bodyPr>
          <a:lstStyle/>
          <a:p>
            <a:pPr algn="l"/>
            <a:r>
              <a:rPr lang="en-US" sz="6600" dirty="0">
                <a:solidFill>
                  <a:schemeClr val="bg1"/>
                </a:solidFill>
              </a:rPr>
              <a:t>Reflecting on Civic Engagement</a:t>
            </a:r>
          </a:p>
        </p:txBody>
      </p:sp>
      <p:sp>
        <p:nvSpPr>
          <p:cNvPr id="3" name="TextBox 2">
            <a:extLst>
              <a:ext uri="{FF2B5EF4-FFF2-40B4-BE49-F238E27FC236}">
                <a16:creationId xmlns:a16="http://schemas.microsoft.com/office/drawing/2014/main" id="{FA000D2B-25FE-4377-9F0F-7CD227C8C411}"/>
              </a:ext>
            </a:extLst>
          </p:cNvPr>
          <p:cNvSpPr txBox="1"/>
          <p:nvPr/>
        </p:nvSpPr>
        <p:spPr>
          <a:xfrm>
            <a:off x="5277328" y="6115574"/>
            <a:ext cx="1862355" cy="369332"/>
          </a:xfrm>
          <a:prstGeom prst="rect">
            <a:avLst/>
          </a:prstGeom>
          <a:noFill/>
        </p:spPr>
        <p:txBody>
          <a:bodyPr wrap="square" rtlCol="0">
            <a:spAutoFit/>
          </a:bodyPr>
          <a:lstStyle/>
          <a:p>
            <a:r>
              <a:rPr lang="en-US" i="1" dirty="0">
                <a:solidFill>
                  <a:schemeClr val="bg1"/>
                </a:solidFill>
              </a:rPr>
              <a:t>Art by Carson Ellis</a:t>
            </a:r>
          </a:p>
        </p:txBody>
      </p:sp>
    </p:spTree>
    <p:extLst>
      <p:ext uri="{BB962C8B-B14F-4D97-AF65-F5344CB8AC3E}">
        <p14:creationId xmlns:p14="http://schemas.microsoft.com/office/powerpoint/2010/main" val="155237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14384"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9B7CC9-19D0-4778-8393-37D469EE15B2}"/>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a:normAutofit/>
          </a:bodyPr>
          <a:lstStyle/>
          <a:p>
            <a:pPr algn="ctr"/>
            <a:r>
              <a:rPr lang="en-US" dirty="0">
                <a:solidFill>
                  <a:srgbClr val="262626"/>
                </a:solidFill>
              </a:rPr>
              <a:t>Find a partner!</a:t>
            </a:r>
          </a:p>
        </p:txBody>
      </p:sp>
      <p:sp>
        <p:nvSpPr>
          <p:cNvPr id="3" name="Content Placeholder 2">
            <a:extLst>
              <a:ext uri="{FF2B5EF4-FFF2-40B4-BE49-F238E27FC236}">
                <a16:creationId xmlns:a16="http://schemas.microsoft.com/office/drawing/2014/main" id="{059BE76E-FF35-4E1E-9BD7-20E80B3E9D8B}"/>
              </a:ext>
            </a:extLst>
          </p:cNvPr>
          <p:cNvSpPr>
            <a:spLocks noGrp="1"/>
          </p:cNvSpPr>
          <p:nvPr>
            <p:ph idx="1"/>
          </p:nvPr>
        </p:nvSpPr>
        <p:spPr>
          <a:xfrm>
            <a:off x="6049182" y="802638"/>
            <a:ext cx="5408696" cy="5252722"/>
          </a:xfrm>
        </p:spPr>
        <p:txBody>
          <a:bodyPr anchor="ctr">
            <a:normAutofit/>
          </a:bodyPr>
          <a:lstStyle/>
          <a:p>
            <a:pPr marL="0" indent="0">
              <a:buNone/>
            </a:pPr>
            <a:r>
              <a:rPr lang="en-US" sz="3200" dirty="0"/>
              <a:t>Learn:</a:t>
            </a:r>
          </a:p>
          <a:p>
            <a:pPr lvl="1"/>
            <a:r>
              <a:rPr lang="en-US" sz="3200" dirty="0"/>
              <a:t>Name</a:t>
            </a:r>
          </a:p>
          <a:p>
            <a:pPr lvl="1"/>
            <a:r>
              <a:rPr lang="en-US" sz="3200" dirty="0"/>
              <a:t>Honors Engaged Project</a:t>
            </a:r>
          </a:p>
          <a:p>
            <a:pPr lvl="1"/>
            <a:r>
              <a:rPr lang="en-US" sz="3200" dirty="0"/>
              <a:t>One thing they have learned in their project</a:t>
            </a:r>
          </a:p>
          <a:p>
            <a:pPr lvl="1"/>
            <a:r>
              <a:rPr lang="en-US" sz="3200" dirty="0"/>
              <a:t>Why it matters</a:t>
            </a:r>
          </a:p>
        </p:txBody>
      </p:sp>
    </p:spTree>
    <p:extLst>
      <p:ext uri="{BB962C8B-B14F-4D97-AF65-F5344CB8AC3E}">
        <p14:creationId xmlns:p14="http://schemas.microsoft.com/office/powerpoint/2010/main" val="39580498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5" name="Freeform: Shape 144">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75D3F3-6CCB-46DB-86A0-A44AD4617D71}"/>
              </a:ext>
            </a:extLst>
          </p:cNvPr>
          <p:cNvSpPr>
            <a:spLocks noGrp="1"/>
          </p:cNvSpPr>
          <p:nvPr>
            <p:ph type="title"/>
          </p:nvPr>
        </p:nvSpPr>
        <p:spPr>
          <a:xfrm>
            <a:off x="655320" y="365125"/>
            <a:ext cx="9013052" cy="1623312"/>
          </a:xfrm>
        </p:spPr>
        <p:txBody>
          <a:bodyPr anchor="b">
            <a:normAutofit/>
          </a:bodyPr>
          <a:lstStyle/>
          <a:p>
            <a:r>
              <a:rPr lang="en-US" sz="4000"/>
              <a:t>Honors Engaged First-Semester Reflection</a:t>
            </a:r>
          </a:p>
        </p:txBody>
      </p:sp>
      <p:cxnSp>
        <p:nvCxnSpPr>
          <p:cNvPr id="147" name="Straight Arrow Connector 146">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F7F9705-FD76-4305-995C-FEFCC6E27437}"/>
              </a:ext>
            </a:extLst>
          </p:cNvPr>
          <p:cNvSpPr>
            <a:spLocks noGrp="1"/>
          </p:cNvSpPr>
          <p:nvPr>
            <p:ph idx="1"/>
          </p:nvPr>
        </p:nvSpPr>
        <p:spPr>
          <a:xfrm>
            <a:off x="655320" y="2454443"/>
            <a:ext cx="9013052" cy="4038429"/>
          </a:xfrm>
        </p:spPr>
        <p:txBody>
          <a:bodyPr>
            <a:normAutofit fontScale="92500" lnSpcReduction="20000"/>
          </a:bodyPr>
          <a:lstStyle/>
          <a:p>
            <a:pPr marL="0" indent="0">
              <a:buNone/>
            </a:pPr>
            <a:r>
              <a:rPr lang="en-US" dirty="0"/>
              <a:t>Please compose a series of paragraphs addressing each of the following five questions regarding your Honors Engaged experience thus far.</a:t>
            </a:r>
          </a:p>
          <a:p>
            <a:pPr marL="0" indent="0">
              <a:buNone/>
            </a:pPr>
            <a:endParaRPr lang="en-US" sz="2500" dirty="0"/>
          </a:p>
          <a:p>
            <a:pPr marL="971550" lvl="1" indent="-514350">
              <a:buAutoNum type="arabicPeriod"/>
            </a:pPr>
            <a:r>
              <a:rPr lang="en-US" sz="2500" dirty="0"/>
              <a:t>What did I learn?</a:t>
            </a:r>
          </a:p>
          <a:p>
            <a:pPr marL="971550" lvl="1" indent="-514350">
              <a:buAutoNum type="arabicPeriod"/>
            </a:pPr>
            <a:r>
              <a:rPr lang="en-US" sz="2500" dirty="0"/>
              <a:t>How, specifically, did I learn it?</a:t>
            </a:r>
          </a:p>
          <a:p>
            <a:pPr marL="971550" lvl="1" indent="-514350">
              <a:buAutoNum type="arabicPeriod"/>
            </a:pPr>
            <a:r>
              <a:rPr lang="en-US" sz="2500" dirty="0"/>
              <a:t>Why does this learning matter? How is it significant?</a:t>
            </a:r>
          </a:p>
          <a:p>
            <a:pPr marL="971550" lvl="1" indent="-514350">
              <a:buAutoNum type="arabicPeriod"/>
            </a:pPr>
            <a:r>
              <a:rPr lang="en-US" sz="2500" dirty="0"/>
              <a:t>In what ways will I use this learning? What goals shall I set in accordance with what I have learned in order to improve myself, the quality of my learning, or the quality of my future service?</a:t>
            </a:r>
          </a:p>
          <a:p>
            <a:pPr marL="971550" lvl="1" indent="-514350">
              <a:buAutoNum type="arabicPeriod"/>
            </a:pPr>
            <a:r>
              <a:rPr lang="en-US" dirty="0"/>
              <a:t>What measurable impact do I imagine making on the Charleston community in the future as a result of this learning?</a:t>
            </a:r>
            <a:endParaRPr lang="en-US" sz="2500" dirty="0"/>
          </a:p>
          <a:p>
            <a:pPr marL="971550" lvl="1" indent="-514350">
              <a:buAutoNum type="arabicPeriod"/>
            </a:pPr>
            <a:r>
              <a:rPr lang="en-US" sz="2500" dirty="0"/>
              <a:t>What else do I hope to learn going forward?</a:t>
            </a:r>
          </a:p>
          <a:p>
            <a:pPr marL="0" marR="0" indent="0">
              <a:spcBef>
                <a:spcPts val="0"/>
              </a:spcBef>
              <a:spcAft>
                <a:spcPts val="0"/>
              </a:spcAft>
              <a:buNone/>
            </a:pP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3018691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5A034D-F61C-456B-A47F-F967E929413B}"/>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Connecting Theory to Practice</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194" name="Picture 2" descr="Image result for un sustainable development goals">
            <a:extLst>
              <a:ext uri="{FF2B5EF4-FFF2-40B4-BE49-F238E27FC236}">
                <a16:creationId xmlns:a16="http://schemas.microsoft.com/office/drawing/2014/main" id="{9D9A79B1-E637-4428-95FB-434B9DBC27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3822" y="1402992"/>
            <a:ext cx="6553545" cy="405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5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C54B1B-CDCB-46AE-9E53-4043452DE27A}"/>
              </a:ext>
            </a:extLst>
          </p:cNvPr>
          <p:cNvSpPr>
            <a:spLocks noGrp="1"/>
          </p:cNvSpPr>
          <p:nvPr>
            <p:ph type="title"/>
          </p:nvPr>
        </p:nvSpPr>
        <p:spPr>
          <a:xfrm>
            <a:off x="863029" y="1012004"/>
            <a:ext cx="3416158" cy="4795408"/>
          </a:xfrm>
        </p:spPr>
        <p:txBody>
          <a:bodyPr>
            <a:normAutofit/>
          </a:bodyPr>
          <a:lstStyle/>
          <a:p>
            <a:r>
              <a:rPr lang="en-US" sz="4400">
                <a:solidFill>
                  <a:srgbClr val="FFFFFF"/>
                </a:solidFill>
              </a:rPr>
              <a:t>The best articulated learning:</a:t>
            </a:r>
          </a:p>
        </p:txBody>
      </p:sp>
      <p:graphicFrame>
        <p:nvGraphicFramePr>
          <p:cNvPr id="5" name="Content Placeholder 2">
            <a:extLst>
              <a:ext uri="{FF2B5EF4-FFF2-40B4-BE49-F238E27FC236}">
                <a16:creationId xmlns:a16="http://schemas.microsoft.com/office/drawing/2014/main" id="{BBB185D7-99B4-4FD4-8ADB-3371864BDAE7}"/>
              </a:ext>
            </a:extLst>
          </p:cNvPr>
          <p:cNvGraphicFramePr>
            <a:graphicFrameLocks noGrp="1"/>
          </p:cNvGraphicFramePr>
          <p:nvPr>
            <p:ph idx="1"/>
            <p:extLst>
              <p:ext uri="{D42A27DB-BD31-4B8C-83A1-F6EECF244321}">
                <p14:modId xmlns:p14="http://schemas.microsoft.com/office/powerpoint/2010/main" val="298412635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907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E09E-91B0-41F3-A8BA-F8D0435ACFED}"/>
              </a:ext>
            </a:extLst>
          </p:cNvPr>
          <p:cNvSpPr>
            <a:spLocks noGrp="1"/>
          </p:cNvSpPr>
          <p:nvPr>
            <p:ph type="title"/>
          </p:nvPr>
        </p:nvSpPr>
        <p:spPr>
          <a:xfrm>
            <a:off x="689131" y="804334"/>
            <a:ext cx="5006336" cy="1325563"/>
          </a:xfrm>
          <a:prstGeom prst="ellipse">
            <a:avLst/>
          </a:prstGeom>
        </p:spPr>
        <p:txBody>
          <a:bodyPr vert="horz" lIns="91440" tIns="45720" rIns="91440" bIns="45720" rtlCol="0" anchor="ctr">
            <a:noAutofit/>
          </a:bodyPr>
          <a:lstStyle/>
          <a:p>
            <a:r>
              <a:rPr lang="en-US" sz="3200" b="1" kern="1200" dirty="0">
                <a:solidFill>
                  <a:schemeClr val="tx1"/>
                </a:solidFill>
                <a:latin typeface="+mj-lt"/>
                <a:ea typeface="+mj-ea"/>
                <a:cs typeface="+mj-cs"/>
              </a:rPr>
              <a:t>Articulated Learning Is </a:t>
            </a:r>
            <a:r>
              <a:rPr lang="en-US" sz="3200" b="1" i="1" kern="1200" dirty="0">
                <a:solidFill>
                  <a:schemeClr val="tx1"/>
                </a:solidFill>
                <a:latin typeface="+mj-lt"/>
                <a:ea typeface="+mj-ea"/>
                <a:cs typeface="+mj-cs"/>
              </a:rPr>
              <a:t>Critical</a:t>
            </a:r>
            <a:r>
              <a:rPr lang="en-US" sz="3200" b="1" kern="1200" dirty="0">
                <a:solidFill>
                  <a:schemeClr val="tx1"/>
                </a:solidFill>
                <a:latin typeface="+mj-lt"/>
                <a:ea typeface="+mj-ea"/>
                <a:cs typeface="+mj-cs"/>
              </a:rPr>
              <a:t> Thinking</a:t>
            </a:r>
          </a:p>
        </p:txBody>
      </p:sp>
      <p:sp>
        <p:nvSpPr>
          <p:cNvPr id="7" name="TextBox 6">
            <a:extLst>
              <a:ext uri="{FF2B5EF4-FFF2-40B4-BE49-F238E27FC236}">
                <a16:creationId xmlns:a16="http://schemas.microsoft.com/office/drawing/2014/main" id="{00CD1941-6868-46D8-99D6-BA3CB9573541}"/>
              </a:ext>
            </a:extLst>
          </p:cNvPr>
          <p:cNvSpPr txBox="1"/>
          <p:nvPr/>
        </p:nvSpPr>
        <p:spPr>
          <a:xfrm>
            <a:off x="805543" y="2304661"/>
            <a:ext cx="5006336" cy="3749005"/>
          </a:xfrm>
          <a:prstGeom prst="rect">
            <a:avLst/>
          </a:prstGeom>
        </p:spPr>
        <p:txBody>
          <a:bodyPr vert="horz" lIns="91440" tIns="45720" rIns="91440" bIns="45720" rtlCol="0" anchor="t">
            <a:normAutofit/>
          </a:bodyPr>
          <a:lstStyle/>
          <a:p>
            <a:pPr>
              <a:lnSpc>
                <a:spcPct val="90000"/>
              </a:lnSpc>
              <a:spcAft>
                <a:spcPts val="600"/>
              </a:spcAft>
            </a:pPr>
            <a:r>
              <a:rPr lang="en-US" sz="2400" kern="1200" dirty="0">
                <a:solidFill>
                  <a:schemeClr val="tx1"/>
                </a:solidFill>
                <a:latin typeface="+mn-lt"/>
                <a:ea typeface="+mn-ea"/>
                <a:cs typeface="+mn-cs"/>
              </a:rPr>
              <a:t>Critical Thinking is a systematic way to form and shape one’s thinking</a:t>
            </a:r>
            <a:r>
              <a:rPr lang="en-US" sz="2400" i="1" kern="1200" dirty="0">
                <a:solidFill>
                  <a:schemeClr val="tx1"/>
                </a:solidFill>
                <a:latin typeface="+mn-lt"/>
                <a:ea typeface="+mn-ea"/>
                <a:cs typeface="+mn-cs"/>
              </a:rPr>
              <a:t>. . . . </a:t>
            </a:r>
            <a:r>
              <a:rPr lang="en-US" sz="2400" kern="1200" dirty="0">
                <a:solidFill>
                  <a:schemeClr val="tx1"/>
                </a:solidFill>
                <a:latin typeface="+mn-lt"/>
                <a:ea typeface="+mn-ea"/>
                <a:cs typeface="+mn-cs"/>
              </a:rPr>
              <a:t>It is thought that is disciplined, comprehensive, based on intellectual standards, and as a result, well-reasoned”</a:t>
            </a:r>
          </a:p>
          <a:p>
            <a:pPr indent="-228600">
              <a:lnSpc>
                <a:spcPct val="90000"/>
              </a:lnSpc>
              <a:spcAft>
                <a:spcPts val="600"/>
              </a:spcAft>
              <a:buFont typeface="Arial" panose="020B0604020202020204" pitchFamily="34" charset="0"/>
              <a:buChar char="•"/>
            </a:pPr>
            <a:endParaRPr lang="en-US" sz="2400" kern="1200" dirty="0">
              <a:solidFill>
                <a:schemeClr val="tx1"/>
              </a:solidFill>
              <a:latin typeface="+mn-lt"/>
              <a:ea typeface="+mn-ea"/>
              <a:cs typeface="+mn-cs"/>
            </a:endParaRPr>
          </a:p>
          <a:p>
            <a:pPr>
              <a:lnSpc>
                <a:spcPct val="90000"/>
              </a:lnSpc>
              <a:spcAft>
                <a:spcPts val="600"/>
              </a:spcAft>
            </a:pPr>
            <a:r>
              <a:rPr lang="en-US" sz="2400" i="1" kern="1200" dirty="0">
                <a:solidFill>
                  <a:schemeClr val="tx1"/>
                </a:solidFill>
                <a:latin typeface="+mn-lt"/>
                <a:ea typeface="+mn-ea"/>
                <a:cs typeface="+mn-cs"/>
              </a:rPr>
              <a:t>Critical thinking: What every person needs to survive in a rapidly changing World </a:t>
            </a:r>
            <a:r>
              <a:rPr lang="en-US" sz="2400" kern="1200" dirty="0">
                <a:solidFill>
                  <a:schemeClr val="tx1"/>
                </a:solidFill>
                <a:latin typeface="+mn-lt"/>
                <a:ea typeface="+mn-ea"/>
                <a:cs typeface="+mn-cs"/>
              </a:rPr>
              <a:t>by Richard Paul (1993)</a:t>
            </a:r>
          </a:p>
        </p:txBody>
      </p:sp>
      <p:sp>
        <p:nvSpPr>
          <p:cNvPr id="71" name="Freeform: Shape 7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age result for carson ellis">
            <a:extLst>
              <a:ext uri="{FF2B5EF4-FFF2-40B4-BE49-F238E27FC236}">
                <a16:creationId xmlns:a16="http://schemas.microsoft.com/office/drawing/2014/main" id="{94C6F809-599B-4D53-8FEC-54CBDD5043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34" r="-1" b="10253"/>
          <a:stretch/>
        </p:blipFill>
        <p:spPr bwMode="auto">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2910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287D0B0-BC6B-4AA6-8B29-07862514121C}"/>
              </a:ext>
            </a:extLst>
          </p:cNvPr>
          <p:cNvSpPr>
            <a:spLocks noGrp="1"/>
          </p:cNvSpPr>
          <p:nvPr>
            <p:ph idx="1"/>
          </p:nvPr>
        </p:nvSpPr>
        <p:spPr>
          <a:xfrm>
            <a:off x="838201" y="2022601"/>
            <a:ext cx="10515598" cy="4154361"/>
          </a:xfrm>
        </p:spPr>
        <p:txBody>
          <a:bodyPr>
            <a:normAutofit lnSpcReduction="10000"/>
          </a:bodyPr>
          <a:lstStyle/>
          <a:p>
            <a:pPr marL="0" indent="0">
              <a:buNone/>
            </a:pPr>
            <a:r>
              <a:rPr lang="en-US" sz="3200" b="1" i="1" dirty="0">
                <a:solidFill>
                  <a:srgbClr val="FFFFFF"/>
                </a:solidFill>
              </a:rPr>
              <a:t>I learned </a:t>
            </a:r>
            <a:r>
              <a:rPr lang="en-US" i="1" dirty="0">
                <a:solidFill>
                  <a:srgbClr val="FFFFFF"/>
                </a:solidFill>
              </a:rPr>
              <a:t>that </a:t>
            </a:r>
            <a:r>
              <a:rPr lang="en-US" dirty="0">
                <a:solidFill>
                  <a:srgbClr val="FFFFFF"/>
                </a:solidFill>
              </a:rPr>
              <a:t>developing a careful balance between idealistic and self-serving motives amongst group members is essential in meeting collective objectives. </a:t>
            </a:r>
            <a:r>
              <a:rPr lang="en-US" b="1" dirty="0">
                <a:solidFill>
                  <a:srgbClr val="FFFFFF"/>
                </a:solidFill>
              </a:rPr>
              <a:t>There is a danger associated with trading off “ideal” motives for lesser ones </a:t>
            </a:r>
            <a:r>
              <a:rPr lang="en-US" dirty="0">
                <a:solidFill>
                  <a:srgbClr val="FFFFFF"/>
                </a:solidFill>
              </a:rPr>
              <a:t>(as acceptance of these motives could lead to less beneficial results), although at the same time unmet objectives will likely result from a leader’s unwillingness to work with each individual’s motives.</a:t>
            </a:r>
          </a:p>
          <a:p>
            <a:pPr marL="0" indent="0">
              <a:buNone/>
            </a:pPr>
            <a:endParaRPr lang="en-US" sz="2400" dirty="0">
              <a:solidFill>
                <a:srgbClr val="FFFFFF"/>
              </a:solidFill>
            </a:endParaRPr>
          </a:p>
          <a:p>
            <a:pPr marL="0" indent="0">
              <a:buNone/>
            </a:pPr>
            <a:endParaRPr lang="en-US" sz="2400" dirty="0">
              <a:solidFill>
                <a:srgbClr val="FFFFFF"/>
              </a:solidFill>
            </a:endParaRPr>
          </a:p>
          <a:p>
            <a:pPr marL="0" indent="0">
              <a:buNone/>
            </a:pPr>
            <a:r>
              <a:rPr lang="en-US" sz="1800" dirty="0"/>
              <a:t>Adapted from </a:t>
            </a:r>
            <a:r>
              <a:rPr lang="en-US" sz="1800" i="1" dirty="0"/>
              <a:t>The Articulated Learning: An Approach to Guided Reflection and Assessment </a:t>
            </a:r>
            <a:r>
              <a:rPr lang="en-US" sz="1800" dirty="0"/>
              <a:t>by Sarah L. Ash and Patti H. Clayton (2004)</a:t>
            </a:r>
          </a:p>
          <a:p>
            <a:pPr marL="0" indent="0">
              <a:buNone/>
            </a:pPr>
            <a:endParaRPr lang="en-US" sz="2400" dirty="0">
              <a:solidFill>
                <a:srgbClr val="FFFFFF"/>
              </a:solidFill>
            </a:endParaRPr>
          </a:p>
        </p:txBody>
      </p:sp>
    </p:spTree>
    <p:extLst>
      <p:ext uri="{BB962C8B-B14F-4D97-AF65-F5344CB8AC3E}">
        <p14:creationId xmlns:p14="http://schemas.microsoft.com/office/powerpoint/2010/main" val="386835820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1D25CC-E1C5-4370-88D4-E890C437CC57}"/>
              </a:ext>
            </a:extLst>
          </p:cNvPr>
          <p:cNvSpPr>
            <a:spLocks noGrp="1"/>
          </p:cNvSpPr>
          <p:nvPr>
            <p:ph idx="1"/>
          </p:nvPr>
        </p:nvSpPr>
        <p:spPr>
          <a:xfrm>
            <a:off x="838200" y="1294002"/>
            <a:ext cx="10515600" cy="3871762"/>
          </a:xfrm>
        </p:spPr>
        <p:txBody>
          <a:bodyPr>
            <a:normAutofit lnSpcReduction="10000"/>
          </a:bodyPr>
          <a:lstStyle/>
          <a:p>
            <a:pPr marL="0" indent="0">
              <a:buNone/>
            </a:pPr>
            <a:r>
              <a:rPr lang="en-US" b="1" i="1" dirty="0"/>
              <a:t>I learned this when </a:t>
            </a:r>
            <a:r>
              <a:rPr lang="en-US" sz="2400" dirty="0"/>
              <a:t>the students have thus far been unreceptive to our group’s attempts to persuade them that this project should be about the learning and growth they experience (idealistic motives), rather than the grade they receive. I do not want to allow the students to settle for just receiving a grade from their projects. </a:t>
            </a:r>
            <a:r>
              <a:rPr lang="en-US" b="1" dirty="0"/>
              <a:t>I realized even with these perhaps self-serving motives, the learning community can still receive tangible benefits</a:t>
            </a:r>
            <a:r>
              <a:rPr lang="en-US" dirty="0"/>
              <a:t> </a:t>
            </a:r>
            <a:r>
              <a:rPr lang="en-US" sz="2400" dirty="0"/>
              <a:t>that will certainly not be met if our group refuses to motivate the students with a grade, what currently matters to them.</a:t>
            </a:r>
          </a:p>
          <a:p>
            <a:pPr marL="0" indent="0">
              <a:buNone/>
            </a:pPr>
            <a:endParaRPr lang="en-US" sz="2400" dirty="0"/>
          </a:p>
          <a:p>
            <a:pPr marL="0" indent="0">
              <a:buNone/>
            </a:pPr>
            <a:r>
              <a:rPr lang="en-US" sz="1900" dirty="0"/>
              <a:t>Adapted from </a:t>
            </a:r>
            <a:r>
              <a:rPr lang="en-US" sz="1900" i="1" dirty="0"/>
              <a:t>The Articulated Learning: An Approach to Guided Reflection and Assessment </a:t>
            </a:r>
            <a:r>
              <a:rPr lang="en-US" sz="1900" dirty="0"/>
              <a:t>by Sarah L. Ash and Patti H. Clayton (2004)</a:t>
            </a:r>
          </a:p>
          <a:p>
            <a:pPr marL="0" indent="0">
              <a:buNone/>
            </a:pPr>
            <a:endParaRPr lang="en-US" sz="2400" dirty="0"/>
          </a:p>
        </p:txBody>
      </p:sp>
    </p:spTree>
    <p:extLst>
      <p:ext uri="{BB962C8B-B14F-4D97-AF65-F5344CB8AC3E}">
        <p14:creationId xmlns:p14="http://schemas.microsoft.com/office/powerpoint/2010/main" val="3742812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126E7-DB44-4D75-87A6-592F54C4D5D1}"/>
              </a:ext>
            </a:extLst>
          </p:cNvPr>
          <p:cNvSpPr>
            <a:spLocks noGrp="1"/>
          </p:cNvSpPr>
          <p:nvPr>
            <p:ph idx="1"/>
          </p:nvPr>
        </p:nvSpPr>
        <p:spPr>
          <a:xfrm>
            <a:off x="639663" y="1386672"/>
            <a:ext cx="6586489" cy="4831247"/>
          </a:xfrm>
        </p:spPr>
        <p:txBody>
          <a:bodyPr>
            <a:normAutofit/>
          </a:bodyPr>
          <a:lstStyle/>
          <a:p>
            <a:pPr marL="0" indent="0">
              <a:buNone/>
            </a:pPr>
            <a:r>
              <a:rPr lang="en-US" sz="2400" i="1" dirty="0"/>
              <a:t>This learning matters because </a:t>
            </a:r>
            <a:r>
              <a:rPr lang="en-US" sz="2000" dirty="0"/>
              <a:t>individuals working together in a group will always have slightly different (and often self-serving) motives for participation in that group, and </a:t>
            </a:r>
            <a:r>
              <a:rPr lang="en-US" sz="2000" b="1" dirty="0"/>
              <a:t>although a common vision may be somewhat present, there are still discrepancies in each member’s idea of an ideal end-state</a:t>
            </a:r>
            <a:r>
              <a:rPr lang="en-US" sz="2000" dirty="0"/>
              <a:t>. In a leadership role, I must be willing to understand that every member may not be involved for the same reasons</a:t>
            </a:r>
          </a:p>
          <a:p>
            <a:pPr marL="0" indent="0">
              <a:buNone/>
            </a:pPr>
            <a:endParaRPr lang="en-US" sz="2000" dirty="0"/>
          </a:p>
          <a:p>
            <a:pPr marL="0" indent="0">
              <a:buNone/>
            </a:pPr>
            <a:endParaRPr lang="en-US" sz="1900" dirty="0"/>
          </a:p>
          <a:p>
            <a:pPr marL="0" indent="0">
              <a:buNone/>
            </a:pPr>
            <a:r>
              <a:rPr lang="en-US" sz="1900" dirty="0"/>
              <a:t>Adapted from </a:t>
            </a:r>
            <a:r>
              <a:rPr lang="en-US" sz="1900" i="1" dirty="0"/>
              <a:t>The Articulated Learning: An Approach to Guided Reflection and Assessment </a:t>
            </a:r>
            <a:r>
              <a:rPr lang="en-US" sz="1900" dirty="0"/>
              <a:t>by Sarah L. Ash and Patti H. Clayton (2004)</a:t>
            </a:r>
          </a:p>
          <a:p>
            <a:pPr marL="0" indent="0">
              <a:buNone/>
            </a:pPr>
            <a:endParaRPr lang="en-US" sz="1900" dirty="0"/>
          </a:p>
          <a:p>
            <a:pPr marL="0" indent="0">
              <a:buNone/>
            </a:pPr>
            <a:endParaRPr lang="en-US" sz="1900" i="1" dirty="0"/>
          </a:p>
        </p:txBody>
      </p:sp>
      <p:pic>
        <p:nvPicPr>
          <p:cNvPr id="3074" name="Picture 2" descr="Image result for carson ellis">
            <a:extLst>
              <a:ext uri="{FF2B5EF4-FFF2-40B4-BE49-F238E27FC236}">
                <a16:creationId xmlns:a16="http://schemas.microsoft.com/office/drawing/2014/main" id="{8D2561BC-F8EC-4BCE-9297-9566BF4200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742" b="3"/>
          <a:stretch/>
        </p:blipFill>
        <p:spPr bwMode="auto">
          <a:xfrm>
            <a:off x="7556409" y="640082"/>
            <a:ext cx="3995928"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010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8815EB9-45E2-472A-A2DF-1F76A5C4B4B6}"/>
              </a:ext>
            </a:extLst>
          </p:cNvPr>
          <p:cNvSpPr>
            <a:spLocks noGrp="1"/>
          </p:cNvSpPr>
          <p:nvPr>
            <p:ph idx="1"/>
          </p:nvPr>
        </p:nvSpPr>
        <p:spPr>
          <a:xfrm>
            <a:off x="838201" y="906865"/>
            <a:ext cx="10515598" cy="4154361"/>
          </a:xfrm>
        </p:spPr>
        <p:txBody>
          <a:bodyPr>
            <a:normAutofit/>
          </a:bodyPr>
          <a:lstStyle/>
          <a:p>
            <a:pPr marL="0" indent="0">
              <a:buNone/>
            </a:pPr>
            <a:r>
              <a:rPr lang="en-US" sz="3200" b="1" i="1" dirty="0">
                <a:solidFill>
                  <a:srgbClr val="FFFFFF"/>
                </a:solidFill>
              </a:rPr>
              <a:t>In light of this learning</a:t>
            </a:r>
            <a:r>
              <a:rPr lang="en-US" dirty="0">
                <a:solidFill>
                  <a:srgbClr val="FFFFFF"/>
                </a:solidFill>
              </a:rPr>
              <a:t>, I will </a:t>
            </a:r>
            <a:r>
              <a:rPr lang="en-US" b="1" dirty="0">
                <a:solidFill>
                  <a:srgbClr val="FFFFFF"/>
                </a:solidFill>
              </a:rPr>
              <a:t>recognize the need to harness motives, both idealistic and more self-serving, for the common good</a:t>
            </a:r>
            <a:r>
              <a:rPr lang="en-US" dirty="0">
                <a:solidFill>
                  <a:srgbClr val="FFFFFF"/>
                </a:solidFill>
              </a:rPr>
              <a:t>, yet at the same time seek to focus mainly on idealistic motivation to the extent that my group members can handle.</a:t>
            </a:r>
          </a:p>
          <a:p>
            <a:pPr marL="0" indent="0">
              <a:buNone/>
            </a:pPr>
            <a:endParaRPr lang="en-US" dirty="0">
              <a:solidFill>
                <a:srgbClr val="FFFFFF"/>
              </a:solidFill>
            </a:endParaRPr>
          </a:p>
          <a:p>
            <a:pPr marL="0" indent="0">
              <a:buNone/>
            </a:pPr>
            <a:r>
              <a:rPr lang="en-US" dirty="0">
                <a:solidFill>
                  <a:srgbClr val="FFFFFF"/>
                </a:solidFill>
              </a:rPr>
              <a:t> </a:t>
            </a:r>
          </a:p>
          <a:p>
            <a:pPr marL="0" indent="0">
              <a:buNone/>
            </a:pPr>
            <a:r>
              <a:rPr lang="en-US" sz="1900" dirty="0"/>
              <a:t>Adapted from </a:t>
            </a:r>
            <a:r>
              <a:rPr lang="en-US" sz="1900" i="1" dirty="0"/>
              <a:t>The Articulated Learning: An Approach to Guided Reflection and Assessment </a:t>
            </a:r>
            <a:r>
              <a:rPr lang="en-US" sz="1900" dirty="0"/>
              <a:t>by Sarah L. Ash and Patti H. Clayton (2004)</a:t>
            </a:r>
          </a:p>
          <a:p>
            <a:pPr marL="0" indent="0">
              <a:buNone/>
            </a:pPr>
            <a:endParaRPr lang="en-US"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92501492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mage result for carson ellis">
            <a:extLst>
              <a:ext uri="{FF2B5EF4-FFF2-40B4-BE49-F238E27FC236}">
                <a16:creationId xmlns:a16="http://schemas.microsoft.com/office/drawing/2014/main" id="{06800148-911C-442D-B644-94C35C6647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53" r="3742"/>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6" name="Content Placeholder 2">
            <a:extLst>
              <a:ext uri="{FF2B5EF4-FFF2-40B4-BE49-F238E27FC236}">
                <a16:creationId xmlns:a16="http://schemas.microsoft.com/office/drawing/2014/main" id="{FB9DA181-5C60-488B-BA9F-872761702598}"/>
              </a:ext>
            </a:extLst>
          </p:cNvPr>
          <p:cNvSpPr>
            <a:spLocks noGrp="1"/>
          </p:cNvSpPr>
          <p:nvPr>
            <p:ph idx="1"/>
          </p:nvPr>
        </p:nvSpPr>
        <p:spPr>
          <a:xfrm>
            <a:off x="5069940" y="2322576"/>
            <a:ext cx="6172200" cy="3858768"/>
          </a:xfrm>
        </p:spPr>
        <p:txBody>
          <a:bodyPr>
            <a:normAutofit/>
          </a:bodyPr>
          <a:lstStyle/>
          <a:p>
            <a:r>
              <a:rPr lang="en-US" sz="2400" dirty="0"/>
              <a:t>First Semester Reflections due in final portfolio</a:t>
            </a:r>
          </a:p>
          <a:p>
            <a:r>
              <a:rPr lang="en-US" sz="2400" dirty="0"/>
              <a:t>Honors Engaged resumes in the Spring—plan your schedule accordingly</a:t>
            </a:r>
          </a:p>
          <a:p>
            <a:r>
              <a:rPr lang="en-US" sz="2400" dirty="0"/>
              <a:t>Reflection is an ongoing process!</a:t>
            </a:r>
          </a:p>
          <a:p>
            <a:pPr lvl="1"/>
            <a:r>
              <a:rPr lang="en-US" sz="2400"/>
              <a:t>Meetings with project liaisons in the spring</a:t>
            </a:r>
          </a:p>
          <a:p>
            <a:pPr lvl="1"/>
            <a:endParaRPr lang="en-US" sz="2400"/>
          </a:p>
        </p:txBody>
      </p:sp>
    </p:spTree>
    <p:extLst>
      <p:ext uri="{BB962C8B-B14F-4D97-AF65-F5344CB8AC3E}">
        <p14:creationId xmlns:p14="http://schemas.microsoft.com/office/powerpoint/2010/main" val="4327413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E639-9B52-4179-AC35-BFAA39FED527}"/>
              </a:ext>
            </a:extLst>
          </p:cNvPr>
          <p:cNvSpPr>
            <a:spLocks noGrp="1"/>
          </p:cNvSpPr>
          <p:nvPr>
            <p:ph type="title"/>
          </p:nvPr>
        </p:nvSpPr>
        <p:spPr>
          <a:xfrm>
            <a:off x="838200" y="365125"/>
            <a:ext cx="10515600" cy="1325563"/>
          </a:xfrm>
        </p:spPr>
        <p:txBody>
          <a:bodyPr>
            <a:normAutofit/>
          </a:bodyPr>
          <a:lstStyle/>
          <a:p>
            <a:r>
              <a:rPr lang="en-US" sz="4400" b="1" dirty="0">
                <a:solidFill>
                  <a:schemeClr val="bg1"/>
                </a:solidFill>
              </a:rPr>
              <a:t>Spectrum of Civic Engagement</a:t>
            </a:r>
            <a:br>
              <a:rPr lang="en-US" sz="4400" b="1" dirty="0"/>
            </a:br>
            <a:endParaRPr lang="en-US" sz="4400" b="1" dirty="0"/>
          </a:p>
        </p:txBody>
      </p:sp>
      <p:sp>
        <p:nvSpPr>
          <p:cNvPr id="2058" name="Content Placeholder 2053">
            <a:extLst>
              <a:ext uri="{FF2B5EF4-FFF2-40B4-BE49-F238E27FC236}">
                <a16:creationId xmlns:a16="http://schemas.microsoft.com/office/drawing/2014/main" id="{91AA121C-FB99-496F-9E64-1F7DF9A3BCA8}"/>
              </a:ext>
            </a:extLst>
          </p:cNvPr>
          <p:cNvSpPr>
            <a:spLocks noGrp="1"/>
          </p:cNvSpPr>
          <p:nvPr>
            <p:ph idx="1"/>
          </p:nvPr>
        </p:nvSpPr>
        <p:spPr>
          <a:xfrm>
            <a:off x="838200" y="1411111"/>
            <a:ext cx="3797807" cy="5081764"/>
          </a:xfrm>
        </p:spPr>
        <p:txBody>
          <a:bodyPr>
            <a:normAutofit/>
          </a:bodyPr>
          <a:lstStyle/>
          <a:p>
            <a:pPr marL="0" indent="0">
              <a:spcBef>
                <a:spcPts val="1400"/>
              </a:spcBef>
              <a:buClr>
                <a:srgbClr val="6F6F74"/>
              </a:buClr>
              <a:buSzPct val="80000"/>
              <a:buNone/>
            </a:pPr>
            <a:r>
              <a:rPr lang="en-US" sz="1800" spc="10" dirty="0">
                <a:solidFill>
                  <a:schemeClr val="bg1"/>
                </a:solidFill>
                <a:latin typeface="Century Schoolbook" panose="02040604050505020304"/>
              </a:rPr>
              <a:t>Civic engagement can take many forms:</a:t>
            </a:r>
          </a:p>
          <a:p>
            <a:pPr>
              <a:spcBef>
                <a:spcPts val="1400"/>
              </a:spcBef>
              <a:buClr>
                <a:srgbClr val="6F6F74"/>
              </a:buClr>
              <a:buSzPct val="80000"/>
              <a:buFont typeface="Wingdings" panose="05000000000000000000" pitchFamily="2" charset="2"/>
              <a:buChar char="ü"/>
            </a:pPr>
            <a:r>
              <a:rPr lang="en-US" sz="1800" spc="10" dirty="0">
                <a:solidFill>
                  <a:schemeClr val="bg1"/>
                </a:solidFill>
                <a:latin typeface="Century Schoolbook" panose="02040604050505020304"/>
              </a:rPr>
              <a:t>individual voluntarism</a:t>
            </a:r>
          </a:p>
          <a:p>
            <a:pPr>
              <a:spcBef>
                <a:spcPts val="1400"/>
              </a:spcBef>
              <a:buClr>
                <a:srgbClr val="6F6F74"/>
              </a:buClr>
              <a:buSzPct val="80000"/>
              <a:buFont typeface="Wingdings" panose="05000000000000000000" pitchFamily="2" charset="2"/>
              <a:buChar char="ü"/>
            </a:pPr>
            <a:r>
              <a:rPr lang="en-US" sz="1800" spc="10" dirty="0">
                <a:solidFill>
                  <a:schemeClr val="bg1"/>
                </a:solidFill>
                <a:latin typeface="Century Schoolbook" panose="02040604050505020304"/>
              </a:rPr>
              <a:t> organizational involvement</a:t>
            </a:r>
          </a:p>
          <a:p>
            <a:pPr>
              <a:spcBef>
                <a:spcPts val="1400"/>
              </a:spcBef>
              <a:buClr>
                <a:srgbClr val="6F6F74"/>
              </a:buClr>
              <a:buSzPct val="80000"/>
              <a:buFont typeface="Wingdings" panose="05000000000000000000" pitchFamily="2" charset="2"/>
              <a:buChar char="ü"/>
            </a:pPr>
            <a:r>
              <a:rPr lang="en-US" sz="1800" spc="10" dirty="0">
                <a:solidFill>
                  <a:schemeClr val="bg1"/>
                </a:solidFill>
                <a:latin typeface="Century Schoolbook" panose="02040604050505020304"/>
              </a:rPr>
              <a:t> electoral participation</a:t>
            </a:r>
          </a:p>
          <a:p>
            <a:pPr marL="0" indent="0">
              <a:spcBef>
                <a:spcPts val="1400"/>
              </a:spcBef>
              <a:buClr>
                <a:srgbClr val="6F6F74"/>
              </a:buClr>
              <a:buSzPct val="80000"/>
              <a:buNone/>
            </a:pPr>
            <a:r>
              <a:rPr lang="en-US" sz="1800" spc="10" dirty="0">
                <a:solidFill>
                  <a:schemeClr val="bg1"/>
                </a:solidFill>
                <a:latin typeface="Century Schoolbook" panose="02040604050505020304"/>
              </a:rPr>
              <a:t>It can include efforts to directly address an issue, work with others in a community to solve a problem or interact with the institutions of representative democracy.</a:t>
            </a:r>
          </a:p>
          <a:p>
            <a:pPr marL="0" lvl="0" indent="0">
              <a:spcBef>
                <a:spcPts val="1400"/>
              </a:spcBef>
              <a:buClr>
                <a:srgbClr val="6F6F74"/>
              </a:buClr>
              <a:buSzPct val="80000"/>
              <a:buNone/>
            </a:pPr>
            <a:endParaRPr lang="en-US" sz="1800" spc="10" dirty="0">
              <a:solidFill>
                <a:schemeClr val="bg1"/>
              </a:solidFill>
              <a:latin typeface="Century Schoolbook" panose="02040604050505020304"/>
            </a:endParaRPr>
          </a:p>
          <a:p>
            <a:pPr marL="0" lvl="0" indent="0">
              <a:spcBef>
                <a:spcPts val="1400"/>
              </a:spcBef>
              <a:buClr>
                <a:srgbClr val="6F6F74"/>
              </a:buClr>
              <a:buSzPct val="80000"/>
              <a:buNone/>
            </a:pPr>
            <a:r>
              <a:rPr lang="en-US" sz="1800" i="1" spc="10" dirty="0">
                <a:solidFill>
                  <a:schemeClr val="bg1"/>
                </a:solidFill>
                <a:latin typeface="Century Schoolbook" panose="02040604050505020304"/>
              </a:rPr>
              <a:t>The American Psychological Association</a:t>
            </a:r>
          </a:p>
          <a:p>
            <a:pPr marL="0" lvl="0" indent="0">
              <a:spcBef>
                <a:spcPts val="1400"/>
              </a:spcBef>
              <a:buClr>
                <a:srgbClr val="6F6F74"/>
              </a:buClr>
              <a:buSzPct val="80000"/>
              <a:buNone/>
            </a:pPr>
            <a:endParaRPr lang="en-US" sz="1600" dirty="0"/>
          </a:p>
        </p:txBody>
      </p:sp>
      <p:pic>
        <p:nvPicPr>
          <p:cNvPr id="2050" name="Picture 2" descr="Image result for pace civic engagement spectrum">
            <a:extLst>
              <a:ext uri="{FF2B5EF4-FFF2-40B4-BE49-F238E27FC236}">
                <a16:creationId xmlns:a16="http://schemas.microsoft.com/office/drawing/2014/main" id="{BAE2F863-14AE-4AFC-94FD-E836AC165F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1266"/>
          <a:stretch/>
        </p:blipFill>
        <p:spPr bwMode="auto">
          <a:xfrm>
            <a:off x="6096000" y="1411111"/>
            <a:ext cx="5003334" cy="34296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EEA9514-F0D9-4873-A8E6-7972E638E622}"/>
              </a:ext>
            </a:extLst>
          </p:cNvPr>
          <p:cNvSpPr/>
          <p:nvPr/>
        </p:nvSpPr>
        <p:spPr>
          <a:xfrm>
            <a:off x="5549667" y="5651812"/>
            <a:ext cx="6096000" cy="923330"/>
          </a:xfrm>
          <a:prstGeom prst="rect">
            <a:avLst/>
          </a:prstGeom>
        </p:spPr>
        <p:txBody>
          <a:bodyPr>
            <a:spAutoFit/>
          </a:bodyPr>
          <a:lstStyle/>
          <a:p>
            <a:pPr lvl="0">
              <a:spcBef>
                <a:spcPts val="1400"/>
              </a:spcBef>
              <a:buClr>
                <a:srgbClr val="6F6F74"/>
              </a:buClr>
              <a:buSzPct val="80000"/>
            </a:pPr>
            <a:r>
              <a:rPr lang="en-US" b="1" i="1" spc="10" dirty="0">
                <a:solidFill>
                  <a:srgbClr val="F0582E"/>
                </a:solidFill>
                <a:latin typeface="Century Schoolbook" panose="02040604050505020304"/>
              </a:rPr>
              <a:t>An engaged citizen should have the ability, agency, and opportunity to move comfortably among various types of civic acts</a:t>
            </a:r>
            <a:r>
              <a:rPr lang="en-US" spc="10" dirty="0">
                <a:solidFill>
                  <a:srgbClr val="F0582E"/>
                </a:solidFill>
                <a:latin typeface="Century Schoolbook" panose="02040604050505020304"/>
              </a:rPr>
              <a:t>.</a:t>
            </a:r>
          </a:p>
        </p:txBody>
      </p:sp>
    </p:spTree>
    <p:extLst>
      <p:ext uri="{BB962C8B-B14F-4D97-AF65-F5344CB8AC3E}">
        <p14:creationId xmlns:p14="http://schemas.microsoft.com/office/powerpoint/2010/main" val="385093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0CBF05-5071-4750-9AAC-381821695F7F}"/>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3600" b="1" dirty="0"/>
              <a:t>Volunteering and Political Activism</a:t>
            </a:r>
            <a:endParaRPr lang="en-US" sz="2800" b="1" i="1" dirty="0"/>
          </a:p>
        </p:txBody>
      </p:sp>
      <p:sp>
        <p:nvSpPr>
          <p:cNvPr id="3" name="Content Placeholder 2">
            <a:extLst>
              <a:ext uri="{FF2B5EF4-FFF2-40B4-BE49-F238E27FC236}">
                <a16:creationId xmlns:a16="http://schemas.microsoft.com/office/drawing/2014/main" id="{FEEB5F02-0A2A-45F5-9C15-19D2D99AC18F}"/>
              </a:ext>
            </a:extLst>
          </p:cNvPr>
          <p:cNvSpPr>
            <a:spLocks noGrp="1"/>
          </p:cNvSpPr>
          <p:nvPr>
            <p:ph idx="1"/>
          </p:nvPr>
        </p:nvSpPr>
        <p:spPr>
          <a:xfrm>
            <a:off x="643468" y="2638043"/>
            <a:ext cx="3363974" cy="3415623"/>
          </a:xfrm>
        </p:spPr>
        <p:txBody>
          <a:bodyPr>
            <a:normAutofit/>
          </a:bodyPr>
          <a:lstStyle/>
          <a:p>
            <a:pPr marL="0" indent="0">
              <a:buNone/>
            </a:pPr>
            <a:r>
              <a:rPr lang="en-US" sz="2000" b="1" dirty="0"/>
              <a:t>Common perception of volunteers and activists: </a:t>
            </a:r>
          </a:p>
          <a:p>
            <a:pPr marL="0" indent="0">
              <a:buNone/>
            </a:pPr>
            <a:r>
              <a:rPr lang="en-US" sz="2000" b="1" dirty="0">
                <a:solidFill>
                  <a:srgbClr val="F0582E"/>
                </a:solidFill>
              </a:rPr>
              <a:t>Volunteer</a:t>
            </a:r>
            <a:r>
              <a:rPr lang="en-US" sz="2000" b="1" dirty="0"/>
              <a:t> = Helpful, Caring, Fun, Self-less, Kind-hearted, Free</a:t>
            </a:r>
          </a:p>
          <a:p>
            <a:pPr marL="0" indent="0">
              <a:buNone/>
            </a:pPr>
            <a:endParaRPr lang="en-US" sz="2000" b="1" dirty="0"/>
          </a:p>
          <a:p>
            <a:pPr marL="0" indent="0">
              <a:buNone/>
            </a:pPr>
            <a:r>
              <a:rPr lang="en-US" sz="2000" b="1" dirty="0">
                <a:solidFill>
                  <a:srgbClr val="F0582E"/>
                </a:solidFill>
              </a:rPr>
              <a:t>Activist</a:t>
            </a:r>
            <a:r>
              <a:rPr lang="en-US" sz="2000" b="1" dirty="0"/>
              <a:t> =  Anger, Protest, Bias, Argue, Hippies, Riot</a:t>
            </a:r>
          </a:p>
        </p:txBody>
      </p:sp>
      <p:pic>
        <p:nvPicPr>
          <p:cNvPr id="6146" name="Picture 2" descr="Image result for carson ellis">
            <a:extLst>
              <a:ext uri="{FF2B5EF4-FFF2-40B4-BE49-F238E27FC236}">
                <a16:creationId xmlns:a16="http://schemas.microsoft.com/office/drawing/2014/main" id="{01D00B62-C5FC-4EEA-8E0C-3EC8072BC3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29" r="1" b="11529"/>
          <a:stretch/>
        </p:blipFill>
        <p:spPr bwMode="auto">
          <a:xfrm>
            <a:off x="5297763" y="1529844"/>
            <a:ext cx="6250769" cy="36374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121AB7-07C1-41C5-BF70-F2ED4587F2BF}"/>
              </a:ext>
            </a:extLst>
          </p:cNvPr>
          <p:cNvSpPr/>
          <p:nvPr/>
        </p:nvSpPr>
        <p:spPr>
          <a:xfrm>
            <a:off x="374895" y="6053666"/>
            <a:ext cx="3901119" cy="584775"/>
          </a:xfrm>
          <a:prstGeom prst="rect">
            <a:avLst/>
          </a:prstGeom>
        </p:spPr>
        <p:txBody>
          <a:bodyPr wrap="square">
            <a:spAutoFit/>
          </a:bodyPr>
          <a:lstStyle/>
          <a:p>
            <a:r>
              <a:rPr lang="en-US" sz="1600" b="1" i="1" dirty="0">
                <a:solidFill>
                  <a:prstClr val="white"/>
                </a:solidFill>
                <a:latin typeface="Calibri Light" panose="020F0302020204030204"/>
                <a:ea typeface="+mj-ea"/>
                <a:cs typeface="+mj-cs"/>
              </a:rPr>
              <a:t>The Politics of Volunteering </a:t>
            </a:r>
            <a:r>
              <a:rPr lang="en-US" sz="1600" b="1" dirty="0">
                <a:solidFill>
                  <a:prstClr val="white"/>
                </a:solidFill>
                <a:latin typeface="Calibri Light" panose="020F0302020204030204"/>
                <a:ea typeface="+mj-ea"/>
                <a:cs typeface="+mj-cs"/>
              </a:rPr>
              <a:t>(2013) by Nina </a:t>
            </a:r>
            <a:r>
              <a:rPr lang="en-US" sz="1600" b="1" dirty="0" err="1">
                <a:solidFill>
                  <a:prstClr val="white"/>
                </a:solidFill>
                <a:latin typeface="Calibri Light" panose="020F0302020204030204"/>
                <a:ea typeface="+mj-ea"/>
                <a:cs typeface="+mj-cs"/>
              </a:rPr>
              <a:t>Eliasoph</a:t>
            </a:r>
            <a:endParaRPr lang="en-US" sz="1600" dirty="0"/>
          </a:p>
        </p:txBody>
      </p:sp>
    </p:spTree>
    <p:extLst>
      <p:ext uri="{BB962C8B-B14F-4D97-AF65-F5344CB8AC3E}">
        <p14:creationId xmlns:p14="http://schemas.microsoft.com/office/powerpoint/2010/main" val="34917213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2B84-6E46-4912-9AF1-FE5355CDA49F}"/>
              </a:ext>
            </a:extLst>
          </p:cNvPr>
          <p:cNvSpPr>
            <a:spLocks noGrp="1"/>
          </p:cNvSpPr>
          <p:nvPr>
            <p:ph type="title"/>
          </p:nvPr>
        </p:nvSpPr>
        <p:spPr>
          <a:xfrm>
            <a:off x="838200" y="365125"/>
            <a:ext cx="10515600" cy="1325563"/>
          </a:xfrm>
        </p:spPr>
        <p:txBody>
          <a:bodyPr>
            <a:normAutofit/>
          </a:bodyPr>
          <a:lstStyle/>
          <a:p>
            <a:pPr algn="ctr"/>
            <a:r>
              <a:rPr lang="en-US" sz="4400"/>
              <a:t>What do activists actually do?</a:t>
            </a:r>
          </a:p>
        </p:txBody>
      </p:sp>
      <p:graphicFrame>
        <p:nvGraphicFramePr>
          <p:cNvPr id="5" name="Content Placeholder 2">
            <a:extLst>
              <a:ext uri="{FF2B5EF4-FFF2-40B4-BE49-F238E27FC236}">
                <a16:creationId xmlns:a16="http://schemas.microsoft.com/office/drawing/2014/main" id="{F018A2FF-A7B2-47B1-A555-2325608554D9}"/>
              </a:ext>
            </a:extLst>
          </p:cNvPr>
          <p:cNvGraphicFramePr>
            <a:graphicFrameLocks noGrp="1"/>
          </p:cNvGraphicFramePr>
          <p:nvPr>
            <p:ph idx="1"/>
            <p:extLst>
              <p:ext uri="{D42A27DB-BD31-4B8C-83A1-F6EECF244321}">
                <p14:modId xmlns:p14="http://schemas.microsoft.com/office/powerpoint/2010/main" val="306171977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AB7823F3-538D-45E9-B16F-B8B302B8CFA7}"/>
              </a:ext>
            </a:extLst>
          </p:cNvPr>
          <p:cNvSpPr/>
          <p:nvPr/>
        </p:nvSpPr>
        <p:spPr>
          <a:xfrm>
            <a:off x="838200" y="6181344"/>
            <a:ext cx="3901119" cy="584775"/>
          </a:xfrm>
          <a:prstGeom prst="rect">
            <a:avLst/>
          </a:prstGeom>
        </p:spPr>
        <p:txBody>
          <a:bodyPr wrap="square">
            <a:spAutoFit/>
          </a:bodyPr>
          <a:lstStyle/>
          <a:p>
            <a:r>
              <a:rPr lang="en-US" sz="1600" b="1" i="1" dirty="0">
                <a:latin typeface="Calibri Light" panose="020F0302020204030204"/>
                <a:ea typeface="+mj-ea"/>
                <a:cs typeface="+mj-cs"/>
              </a:rPr>
              <a:t>The Politics of Volunteering </a:t>
            </a:r>
            <a:r>
              <a:rPr lang="en-US" sz="1600" b="1" dirty="0">
                <a:latin typeface="Calibri Light" panose="020F0302020204030204"/>
                <a:ea typeface="+mj-ea"/>
                <a:cs typeface="+mj-cs"/>
              </a:rPr>
              <a:t>(2013) by Nina </a:t>
            </a:r>
            <a:r>
              <a:rPr lang="en-US" sz="1600" b="1" dirty="0" err="1">
                <a:latin typeface="Calibri Light" panose="020F0302020204030204"/>
                <a:ea typeface="+mj-ea"/>
                <a:cs typeface="+mj-cs"/>
              </a:rPr>
              <a:t>Eliasoph</a:t>
            </a:r>
            <a:endParaRPr lang="en-US" sz="1600" dirty="0"/>
          </a:p>
        </p:txBody>
      </p:sp>
    </p:spTree>
    <p:extLst>
      <p:ext uri="{BB962C8B-B14F-4D97-AF65-F5344CB8AC3E}">
        <p14:creationId xmlns:p14="http://schemas.microsoft.com/office/powerpoint/2010/main" val="339021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F5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4E2F60-71E7-474D-ADA5-298DDC7AC567}"/>
              </a:ext>
            </a:extLst>
          </p:cNvPr>
          <p:cNvSpPr>
            <a:spLocks noGrp="1"/>
          </p:cNvSpPr>
          <p:nvPr>
            <p:ph type="title"/>
          </p:nvPr>
        </p:nvSpPr>
        <p:spPr>
          <a:xfrm>
            <a:off x="524256" y="4767072"/>
            <a:ext cx="6594189" cy="1625210"/>
          </a:xfrm>
        </p:spPr>
        <p:txBody>
          <a:bodyPr>
            <a:normAutofit/>
          </a:bodyPr>
          <a:lstStyle/>
          <a:p>
            <a:pPr algn="r"/>
            <a:r>
              <a:rPr lang="en-US" sz="4400">
                <a:solidFill>
                  <a:srgbClr val="FFFFFF"/>
                </a:solidFill>
              </a:rPr>
              <a:t>Striking a Balance</a:t>
            </a:r>
          </a:p>
        </p:txBody>
      </p:sp>
      <p:pic>
        <p:nvPicPr>
          <p:cNvPr id="7170" name="Picture 2" descr="Screen Shot 2015-10-12 at 1.52.01 PM">
            <a:extLst>
              <a:ext uri="{FF2B5EF4-FFF2-40B4-BE49-F238E27FC236}">
                <a16:creationId xmlns:a16="http://schemas.microsoft.com/office/drawing/2014/main" id="{A53DCE01-4D7A-4C9C-B1B3-B4406DB761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87" r="1" b="777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9547683-CAE1-48B3-859B-451424F61223}"/>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“However hard it is to connect volunteering to politics, disconnecting them might be more risky.”</a:t>
            </a:r>
          </a:p>
          <a:p>
            <a:r>
              <a:rPr lang="en-US" sz="2000" dirty="0">
                <a:solidFill>
                  <a:srgbClr val="FFFFFF"/>
                </a:solidFill>
              </a:rPr>
              <a:t>“Volunteering sometimes becomes more convincing, and therefore, more inspiring when connected to politics.”</a:t>
            </a:r>
          </a:p>
          <a:p>
            <a:r>
              <a:rPr lang="en-US" sz="2000" dirty="0">
                <a:solidFill>
                  <a:srgbClr val="FFFFFF"/>
                </a:solidFill>
              </a:rPr>
              <a:t>“Activism can sometimes become more emotionally real to people when it is connected to volunteering.”</a:t>
            </a: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p:txBody>
      </p:sp>
      <p:sp>
        <p:nvSpPr>
          <p:cNvPr id="7" name="Rectangle 6">
            <a:extLst>
              <a:ext uri="{FF2B5EF4-FFF2-40B4-BE49-F238E27FC236}">
                <a16:creationId xmlns:a16="http://schemas.microsoft.com/office/drawing/2014/main" id="{D1DDE3B2-780F-4769-9F4E-359EA7A20B04}"/>
              </a:ext>
            </a:extLst>
          </p:cNvPr>
          <p:cNvSpPr/>
          <p:nvPr/>
        </p:nvSpPr>
        <p:spPr>
          <a:xfrm>
            <a:off x="7791128" y="5770087"/>
            <a:ext cx="3901119" cy="584775"/>
          </a:xfrm>
          <a:prstGeom prst="rect">
            <a:avLst/>
          </a:prstGeom>
        </p:spPr>
        <p:txBody>
          <a:bodyPr wrap="square">
            <a:spAutoFit/>
          </a:bodyPr>
          <a:lstStyle/>
          <a:p>
            <a:r>
              <a:rPr lang="en-US" sz="1600" b="1" i="1" dirty="0">
                <a:solidFill>
                  <a:prstClr val="white"/>
                </a:solidFill>
                <a:latin typeface="Calibri Light" panose="020F0302020204030204"/>
                <a:ea typeface="+mj-ea"/>
                <a:cs typeface="+mj-cs"/>
              </a:rPr>
              <a:t>The Politics of Volunteering </a:t>
            </a:r>
            <a:r>
              <a:rPr lang="en-US" sz="1600" b="1" dirty="0">
                <a:solidFill>
                  <a:prstClr val="white"/>
                </a:solidFill>
                <a:latin typeface="Calibri Light" panose="020F0302020204030204"/>
                <a:ea typeface="+mj-ea"/>
                <a:cs typeface="+mj-cs"/>
              </a:rPr>
              <a:t>(2013) by Nina </a:t>
            </a:r>
            <a:r>
              <a:rPr lang="en-US" sz="1600" b="1" dirty="0" err="1">
                <a:solidFill>
                  <a:prstClr val="white"/>
                </a:solidFill>
                <a:latin typeface="Calibri Light" panose="020F0302020204030204"/>
                <a:ea typeface="+mj-ea"/>
                <a:cs typeface="+mj-cs"/>
              </a:rPr>
              <a:t>Eliasoph</a:t>
            </a:r>
            <a:endParaRPr lang="en-US" sz="1600" dirty="0"/>
          </a:p>
        </p:txBody>
      </p:sp>
    </p:spTree>
    <p:extLst>
      <p:ext uri="{BB962C8B-B14F-4D97-AF65-F5344CB8AC3E}">
        <p14:creationId xmlns:p14="http://schemas.microsoft.com/office/powerpoint/2010/main" val="289081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7118-57AC-434D-93E4-976EA5774ABB}"/>
              </a:ext>
            </a:extLst>
          </p:cNvPr>
          <p:cNvSpPr>
            <a:spLocks noGrp="1"/>
          </p:cNvSpPr>
          <p:nvPr>
            <p:ph type="title"/>
          </p:nvPr>
        </p:nvSpPr>
        <p:spPr>
          <a:xfrm>
            <a:off x="648929" y="629266"/>
            <a:ext cx="6586491" cy="1676603"/>
          </a:xfrm>
        </p:spPr>
        <p:txBody>
          <a:bodyPr>
            <a:normAutofit/>
          </a:bodyPr>
          <a:lstStyle/>
          <a:p>
            <a:r>
              <a:rPr lang="en-US" sz="4400" dirty="0"/>
              <a:t>Asking to be Perplexed</a:t>
            </a:r>
          </a:p>
        </p:txBody>
      </p:sp>
      <p:sp>
        <p:nvSpPr>
          <p:cNvPr id="3" name="Content Placeholder 2">
            <a:extLst>
              <a:ext uri="{FF2B5EF4-FFF2-40B4-BE49-F238E27FC236}">
                <a16:creationId xmlns:a16="http://schemas.microsoft.com/office/drawing/2014/main" id="{855B77E7-1BDB-4609-A437-2F7915A869EF}"/>
              </a:ext>
            </a:extLst>
          </p:cNvPr>
          <p:cNvSpPr>
            <a:spLocks noGrp="1"/>
          </p:cNvSpPr>
          <p:nvPr>
            <p:ph idx="1"/>
          </p:nvPr>
        </p:nvSpPr>
        <p:spPr>
          <a:xfrm>
            <a:off x="648930" y="2438400"/>
            <a:ext cx="6586489" cy="3785419"/>
          </a:xfrm>
        </p:spPr>
        <p:txBody>
          <a:bodyPr>
            <a:normAutofit/>
          </a:bodyPr>
          <a:lstStyle/>
          <a:p>
            <a:pPr marL="0" indent="0">
              <a:buNone/>
            </a:pPr>
            <a:r>
              <a:rPr lang="en-US" dirty="0"/>
              <a:t>Democratic inquiry doesn’t have an end; there is no final solution. Democracy is an experiment…It’s an endless spiral of change and inquiry that produces more change that produces more inquiry.</a:t>
            </a:r>
          </a:p>
        </p:txBody>
      </p:sp>
      <p:pic>
        <p:nvPicPr>
          <p:cNvPr id="5122" name="Picture 2" descr="Image result for carson ellis">
            <a:extLst>
              <a:ext uri="{FF2B5EF4-FFF2-40B4-BE49-F238E27FC236}">
                <a16:creationId xmlns:a16="http://schemas.microsoft.com/office/drawing/2014/main" id="{7111F526-18D4-4308-85BC-C33790536B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99" r="5548"/>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2E01726-8FF1-4167-AC46-9D68CF0C8126}"/>
              </a:ext>
            </a:extLst>
          </p:cNvPr>
          <p:cNvSpPr/>
          <p:nvPr/>
        </p:nvSpPr>
        <p:spPr>
          <a:xfrm>
            <a:off x="648929" y="5639044"/>
            <a:ext cx="3901119" cy="584775"/>
          </a:xfrm>
          <a:prstGeom prst="rect">
            <a:avLst/>
          </a:prstGeom>
        </p:spPr>
        <p:txBody>
          <a:bodyPr wrap="square">
            <a:spAutoFit/>
          </a:bodyPr>
          <a:lstStyle/>
          <a:p>
            <a:r>
              <a:rPr lang="en-US" sz="1600" b="1" i="1" dirty="0">
                <a:latin typeface="Calibri Light" panose="020F0302020204030204"/>
                <a:ea typeface="+mj-ea"/>
                <a:cs typeface="+mj-cs"/>
              </a:rPr>
              <a:t>The Politics of Volunteering </a:t>
            </a:r>
            <a:r>
              <a:rPr lang="en-US" sz="1600" b="1" dirty="0">
                <a:latin typeface="Calibri Light" panose="020F0302020204030204"/>
                <a:ea typeface="+mj-ea"/>
                <a:cs typeface="+mj-cs"/>
              </a:rPr>
              <a:t>(2013) by Nina </a:t>
            </a:r>
            <a:r>
              <a:rPr lang="en-US" sz="1600" b="1" dirty="0" err="1">
                <a:latin typeface="Calibri Light" panose="020F0302020204030204"/>
                <a:ea typeface="+mj-ea"/>
                <a:cs typeface="+mj-cs"/>
              </a:rPr>
              <a:t>Eliasoph</a:t>
            </a:r>
            <a:endParaRPr lang="en-US" sz="1600" dirty="0"/>
          </a:p>
        </p:txBody>
      </p:sp>
    </p:spTree>
    <p:extLst>
      <p:ext uri="{BB962C8B-B14F-4D97-AF65-F5344CB8AC3E}">
        <p14:creationId xmlns:p14="http://schemas.microsoft.com/office/powerpoint/2010/main" val="938312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B17722-F72E-4C75-8B00-150963F24FA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What is reflection?</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127C38A-DD15-430C-8159-56F3BE65AE91}"/>
              </a:ext>
            </a:extLst>
          </p:cNvPr>
          <p:cNvSpPr>
            <a:spLocks noGrp="1"/>
          </p:cNvSpPr>
          <p:nvPr>
            <p:ph idx="1"/>
          </p:nvPr>
        </p:nvSpPr>
        <p:spPr>
          <a:xfrm>
            <a:off x="5346440" y="1275126"/>
            <a:ext cx="6007359" cy="3940685"/>
          </a:xfrm>
        </p:spPr>
        <p:txBody>
          <a:bodyPr>
            <a:normAutofit lnSpcReduction="10000"/>
          </a:bodyPr>
          <a:lstStyle/>
          <a:p>
            <a:pPr marL="0" indent="0">
              <a:buNone/>
            </a:pPr>
            <a:endParaRPr lang="en-US" dirty="0"/>
          </a:p>
          <a:p>
            <a:pPr marL="0" indent="0">
              <a:buNone/>
            </a:pPr>
            <a:r>
              <a:rPr lang="en-US" sz="3900" dirty="0"/>
              <a:t>A</a:t>
            </a:r>
            <a:r>
              <a:rPr lang="en-US" sz="3900" dirty="0">
                <a:solidFill>
                  <a:schemeClr val="accent2"/>
                </a:solidFill>
              </a:rPr>
              <a:t> </a:t>
            </a:r>
            <a:r>
              <a:rPr lang="en-US" sz="3900" b="1" dirty="0">
                <a:solidFill>
                  <a:srgbClr val="F0582E"/>
                </a:solidFill>
              </a:rPr>
              <a:t>process</a:t>
            </a:r>
            <a:r>
              <a:rPr lang="en-US" sz="3900" dirty="0">
                <a:solidFill>
                  <a:schemeClr val="accent2"/>
                </a:solidFill>
              </a:rPr>
              <a:t> </a:t>
            </a:r>
            <a:r>
              <a:rPr lang="en-US" sz="3900" dirty="0"/>
              <a:t>which:</a:t>
            </a:r>
          </a:p>
          <a:p>
            <a:r>
              <a:rPr lang="en-US" dirty="0"/>
              <a:t>Deepens learning</a:t>
            </a:r>
          </a:p>
          <a:p>
            <a:r>
              <a:rPr lang="en-US" dirty="0"/>
              <a:t>Connects experience to course material</a:t>
            </a:r>
          </a:p>
          <a:p>
            <a:r>
              <a:rPr lang="en-US" dirty="0"/>
              <a:t>Explores the application and integration of knowledge, problem-solving skills, and cognitive development</a:t>
            </a:r>
          </a:p>
        </p:txBody>
      </p:sp>
      <p:sp>
        <p:nvSpPr>
          <p:cNvPr id="17" name="TextBox 16">
            <a:extLst>
              <a:ext uri="{FF2B5EF4-FFF2-40B4-BE49-F238E27FC236}">
                <a16:creationId xmlns:a16="http://schemas.microsoft.com/office/drawing/2014/main" id="{D451BCAF-8F89-4CF6-8D3F-CBAC96783ED3}"/>
              </a:ext>
            </a:extLst>
          </p:cNvPr>
          <p:cNvSpPr txBox="1"/>
          <p:nvPr/>
        </p:nvSpPr>
        <p:spPr>
          <a:xfrm>
            <a:off x="5346440" y="5215812"/>
            <a:ext cx="6007359" cy="923330"/>
          </a:xfrm>
          <a:prstGeom prst="rect">
            <a:avLst/>
          </a:prstGeom>
          <a:noFill/>
        </p:spPr>
        <p:txBody>
          <a:bodyPr wrap="square" rtlCol="0">
            <a:spAutoFit/>
          </a:bodyPr>
          <a:lstStyle/>
          <a:p>
            <a:endParaRPr lang="en-US" dirty="0"/>
          </a:p>
          <a:p>
            <a:r>
              <a:rPr lang="en-US" i="1" dirty="0"/>
              <a:t>What do we most need to know about the impact of service-learning on student learning </a:t>
            </a:r>
            <a:r>
              <a:rPr lang="en-US" dirty="0"/>
              <a:t>by Janet </a:t>
            </a:r>
            <a:r>
              <a:rPr lang="en-US" dirty="0" err="1"/>
              <a:t>Eyler</a:t>
            </a:r>
            <a:r>
              <a:rPr lang="en-US" dirty="0"/>
              <a:t> (2000)</a:t>
            </a:r>
          </a:p>
        </p:txBody>
      </p:sp>
    </p:spTree>
    <p:extLst>
      <p:ext uri="{BB962C8B-B14F-4D97-AF65-F5344CB8AC3E}">
        <p14:creationId xmlns:p14="http://schemas.microsoft.com/office/powerpoint/2010/main" val="290267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45B9-6D20-4A90-BB25-3CEDF727BF63}"/>
              </a:ext>
            </a:extLst>
          </p:cNvPr>
          <p:cNvSpPr>
            <a:spLocks noGrp="1"/>
          </p:cNvSpPr>
          <p:nvPr>
            <p:ph type="title"/>
          </p:nvPr>
        </p:nvSpPr>
        <p:spPr>
          <a:xfrm>
            <a:off x="5069940" y="365124"/>
            <a:ext cx="6172200" cy="1828800"/>
          </a:xfrm>
        </p:spPr>
        <p:txBody>
          <a:bodyPr>
            <a:normAutofit/>
          </a:bodyPr>
          <a:lstStyle/>
          <a:p>
            <a:r>
              <a:rPr lang="en-US" sz="4400" dirty="0"/>
              <a:t>What </a:t>
            </a:r>
            <a:r>
              <a:rPr lang="en-US" sz="4400"/>
              <a:t>it ain’t—</a:t>
            </a:r>
            <a:endParaRPr lang="en-US" sz="4400" dirty="0"/>
          </a:p>
        </p:txBody>
      </p:sp>
      <p:pic>
        <p:nvPicPr>
          <p:cNvPr id="2050" name="Picture 2" descr="Image result for cartoons about writing">
            <a:extLst>
              <a:ext uri="{FF2B5EF4-FFF2-40B4-BE49-F238E27FC236}">
                <a16:creationId xmlns:a16="http://schemas.microsoft.com/office/drawing/2014/main" id="{777076A4-CA99-400C-B535-D853167588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5"/>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6A9946-5988-4199-B59E-06E0935DDEC8}"/>
              </a:ext>
            </a:extLst>
          </p:cNvPr>
          <p:cNvSpPr>
            <a:spLocks noGrp="1"/>
          </p:cNvSpPr>
          <p:nvPr>
            <p:ph idx="1"/>
          </p:nvPr>
        </p:nvSpPr>
        <p:spPr>
          <a:xfrm>
            <a:off x="5069940" y="2322576"/>
            <a:ext cx="6172200" cy="1661595"/>
          </a:xfrm>
        </p:spPr>
        <p:txBody>
          <a:bodyPr>
            <a:normAutofit/>
          </a:bodyPr>
          <a:lstStyle/>
          <a:p>
            <a:r>
              <a:rPr lang="en-US" sz="2400" dirty="0"/>
              <a:t>Vague</a:t>
            </a:r>
          </a:p>
          <a:p>
            <a:r>
              <a:rPr lang="en-US" sz="2400" dirty="0"/>
              <a:t>Superficial</a:t>
            </a:r>
          </a:p>
          <a:p>
            <a:r>
              <a:rPr lang="en-US" sz="2400" dirty="0"/>
              <a:t>Haphazard</a:t>
            </a:r>
          </a:p>
        </p:txBody>
      </p:sp>
      <p:sp>
        <p:nvSpPr>
          <p:cNvPr id="5" name="TextBox 4">
            <a:extLst>
              <a:ext uri="{FF2B5EF4-FFF2-40B4-BE49-F238E27FC236}">
                <a16:creationId xmlns:a16="http://schemas.microsoft.com/office/drawing/2014/main" id="{C82FC081-DBD9-496C-A242-9183E054F4F5}"/>
              </a:ext>
            </a:extLst>
          </p:cNvPr>
          <p:cNvSpPr txBox="1"/>
          <p:nvPr/>
        </p:nvSpPr>
        <p:spPr>
          <a:xfrm>
            <a:off x="7358037" y="4398836"/>
            <a:ext cx="4001549" cy="923330"/>
          </a:xfrm>
          <a:prstGeom prst="rect">
            <a:avLst/>
          </a:prstGeom>
          <a:noFill/>
        </p:spPr>
        <p:txBody>
          <a:bodyPr wrap="square" rtlCol="0">
            <a:spAutoFit/>
          </a:bodyPr>
          <a:lstStyle/>
          <a:p>
            <a:endParaRPr lang="en-US" dirty="0"/>
          </a:p>
          <a:p>
            <a:endParaRPr lang="en-US" dirty="0"/>
          </a:p>
          <a:p>
            <a:endParaRPr lang="en-US" dirty="0"/>
          </a:p>
        </p:txBody>
      </p:sp>
      <p:sp>
        <p:nvSpPr>
          <p:cNvPr id="6" name="Rectangle 5">
            <a:extLst>
              <a:ext uri="{FF2B5EF4-FFF2-40B4-BE49-F238E27FC236}">
                <a16:creationId xmlns:a16="http://schemas.microsoft.com/office/drawing/2014/main" id="{E8D16936-4287-465A-BE9F-E3B77FBA832D}"/>
              </a:ext>
            </a:extLst>
          </p:cNvPr>
          <p:cNvSpPr/>
          <p:nvPr/>
        </p:nvSpPr>
        <p:spPr>
          <a:xfrm>
            <a:off x="7414110" y="4258475"/>
            <a:ext cx="3889402" cy="1828801"/>
          </a:xfrm>
          <a:prstGeom prst="rect">
            <a:avLst/>
          </a:prstGeom>
          <a:solidFill>
            <a:srgbClr val="F0582E"/>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AVOID:</a:t>
            </a:r>
          </a:p>
          <a:p>
            <a:r>
              <a:rPr lang="en-US" dirty="0"/>
              <a:t>“I learned a lot…”</a:t>
            </a:r>
          </a:p>
          <a:p>
            <a:r>
              <a:rPr lang="en-US" dirty="0"/>
              <a:t>“I got so much out of my experience…”</a:t>
            </a:r>
          </a:p>
          <a:p>
            <a:r>
              <a:rPr lang="en-US" dirty="0"/>
              <a:t>“I enjoyed…”</a:t>
            </a:r>
          </a:p>
        </p:txBody>
      </p:sp>
    </p:spTree>
    <p:extLst>
      <p:ext uri="{BB962C8B-B14F-4D97-AF65-F5344CB8AC3E}">
        <p14:creationId xmlns:p14="http://schemas.microsoft.com/office/powerpoint/2010/main" val="98986904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BDB5-90FF-4708-9FB8-46561E1D6D95}"/>
              </a:ext>
            </a:extLst>
          </p:cNvPr>
          <p:cNvSpPr>
            <a:spLocks noGrp="1"/>
          </p:cNvSpPr>
          <p:nvPr>
            <p:ph type="title"/>
          </p:nvPr>
        </p:nvSpPr>
        <p:spPr>
          <a:xfrm>
            <a:off x="762001" y="803325"/>
            <a:ext cx="5314536" cy="1325563"/>
          </a:xfrm>
          <a:prstGeom prst="ellipse">
            <a:avLst/>
          </a:prstGeom>
        </p:spPr>
        <p:txBody>
          <a:bodyPr>
            <a:normAutofit/>
          </a:bodyPr>
          <a:lstStyle/>
          <a:p>
            <a:r>
              <a:rPr lang="en-US" sz="3400"/>
              <a:t>Articulated Learning</a:t>
            </a:r>
          </a:p>
        </p:txBody>
      </p:sp>
      <p:sp>
        <p:nvSpPr>
          <p:cNvPr id="3" name="Content Placeholder 2">
            <a:extLst>
              <a:ext uri="{FF2B5EF4-FFF2-40B4-BE49-F238E27FC236}">
                <a16:creationId xmlns:a16="http://schemas.microsoft.com/office/drawing/2014/main" id="{7AC431C0-C3F4-4CBA-ABDE-E73C206953D3}"/>
              </a:ext>
            </a:extLst>
          </p:cNvPr>
          <p:cNvSpPr>
            <a:spLocks noGrp="1"/>
          </p:cNvSpPr>
          <p:nvPr>
            <p:ph idx="1"/>
          </p:nvPr>
        </p:nvSpPr>
        <p:spPr>
          <a:xfrm>
            <a:off x="762000" y="1974573"/>
            <a:ext cx="5314543" cy="4080101"/>
          </a:xfrm>
        </p:spPr>
        <p:txBody>
          <a:bodyPr anchor="t">
            <a:normAutofit fontScale="92500" lnSpcReduction="10000"/>
          </a:bodyPr>
          <a:lstStyle/>
          <a:p>
            <a:r>
              <a:rPr lang="en-US" sz="2400" dirty="0"/>
              <a:t>Explores decisions made and actions taken in light of consequences for the common good</a:t>
            </a:r>
          </a:p>
          <a:p>
            <a:r>
              <a:rPr lang="en-US" sz="2400" dirty="0"/>
              <a:t>Considers alternative approaches and interpretations</a:t>
            </a:r>
          </a:p>
          <a:p>
            <a:r>
              <a:rPr lang="en-US" sz="2400" dirty="0"/>
              <a:t>Identifies elements of power and privilege</a:t>
            </a:r>
          </a:p>
          <a:p>
            <a:r>
              <a:rPr lang="en-US" sz="2400" dirty="0"/>
              <a:t>Analyzes options for short-term versus long-term and sustainable change.</a:t>
            </a:r>
          </a:p>
          <a:p>
            <a:pPr marL="0" indent="0">
              <a:buNone/>
            </a:pPr>
            <a:endParaRPr lang="en-US" sz="2400" dirty="0"/>
          </a:p>
          <a:p>
            <a:pPr marL="0" indent="0">
              <a:buNone/>
            </a:pPr>
            <a:r>
              <a:rPr lang="en-US" sz="1900" i="1" dirty="0"/>
              <a:t>The Articulated Learning: An Approach to Guided Reflection and Assessment </a:t>
            </a:r>
            <a:r>
              <a:rPr lang="en-US" sz="1900" dirty="0"/>
              <a:t>by Sarah L. Ash and Patti H. Clayton (2004)</a:t>
            </a:r>
          </a:p>
        </p:txBody>
      </p:sp>
      <p:sp>
        <p:nvSpPr>
          <p:cNvPr id="81" name="Freeform: Shape 7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descr="Image result for kolb's experiential learning cycle">
            <a:extLst>
              <a:ext uri="{FF2B5EF4-FFF2-40B4-BE49-F238E27FC236}">
                <a16:creationId xmlns:a16="http://schemas.microsoft.com/office/drawing/2014/main" id="{8E51052B-B0FE-4BC6-949C-36F64B8AA2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2" r="1314"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486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1159</Words>
  <Application>Microsoft Office PowerPoint</Application>
  <PresentationFormat>Widescreen</PresentationFormat>
  <Paragraphs>106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Century Schoolbook</vt:lpstr>
      <vt:lpstr>Times New Roman</vt:lpstr>
      <vt:lpstr>Wingdings</vt:lpstr>
      <vt:lpstr>Office Theme</vt:lpstr>
      <vt:lpstr>Reflecting on Civic Engagement</vt:lpstr>
      <vt:lpstr>Spectrum of Civic Engagement </vt:lpstr>
      <vt:lpstr>Volunteering and Political Activism</vt:lpstr>
      <vt:lpstr>What do activists actually do?</vt:lpstr>
      <vt:lpstr>Striking a Balance</vt:lpstr>
      <vt:lpstr>Asking to be Perplexed</vt:lpstr>
      <vt:lpstr>What is reflection?</vt:lpstr>
      <vt:lpstr>What it ain’t—</vt:lpstr>
      <vt:lpstr>Articulated Learning</vt:lpstr>
      <vt:lpstr>Find a partner!</vt:lpstr>
      <vt:lpstr>Honors Engaged First-Semester Reflection</vt:lpstr>
      <vt:lpstr>Connecting Theory to Practice</vt:lpstr>
      <vt:lpstr>The best articulated learning:</vt:lpstr>
      <vt:lpstr>Articulated Learning Is Critical Thinking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Reflecting on Civic Engagement</dc:title>
  <dc:creator>Robby Maynor</dc:creator>
  <cp:lastModifiedBy>Maynor, Robby</cp:lastModifiedBy>
  <cp:revision>5</cp:revision>
  <dcterms:created xsi:type="dcterms:W3CDTF">2019-11-10T23:16:46Z</dcterms:created>
  <dcterms:modified xsi:type="dcterms:W3CDTF">2019-11-13T15:07:29Z</dcterms:modified>
</cp:coreProperties>
</file>